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32"/>
  </p:notesMasterIdLst>
  <p:sldIdLst>
    <p:sldId id="257" r:id="rId2"/>
    <p:sldId id="291" r:id="rId3"/>
    <p:sldId id="262" r:id="rId4"/>
    <p:sldId id="263" r:id="rId5"/>
    <p:sldId id="260" r:id="rId6"/>
    <p:sldId id="267" r:id="rId7"/>
    <p:sldId id="259" r:id="rId8"/>
    <p:sldId id="268" r:id="rId9"/>
    <p:sldId id="265" r:id="rId10"/>
    <p:sldId id="264" r:id="rId11"/>
    <p:sldId id="269" r:id="rId12"/>
    <p:sldId id="270" r:id="rId13"/>
    <p:sldId id="271" r:id="rId14"/>
    <p:sldId id="273" r:id="rId15"/>
    <p:sldId id="274" r:id="rId16"/>
    <p:sldId id="275" r:id="rId17"/>
    <p:sldId id="280" r:id="rId18"/>
    <p:sldId id="281" r:id="rId19"/>
    <p:sldId id="282" r:id="rId20"/>
    <p:sldId id="283" r:id="rId21"/>
    <p:sldId id="266" r:id="rId22"/>
    <p:sldId id="285" r:id="rId23"/>
    <p:sldId id="290" r:id="rId24"/>
    <p:sldId id="286" r:id="rId25"/>
    <p:sldId id="284" r:id="rId26"/>
    <p:sldId id="287" r:id="rId27"/>
    <p:sldId id="292" r:id="rId28"/>
    <p:sldId id="288" r:id="rId29"/>
    <p:sldId id="293" r:id="rId30"/>
    <p:sldId id="28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5EA442"/>
    <a:srgbClr val="79A739"/>
    <a:srgbClr val="88BD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7" d="100"/>
          <a:sy n="107" d="100"/>
        </p:scale>
        <p:origin x="750"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3F94E-8DAC-4774-B4E4-58E2EC5BF2C9}" type="datetimeFigureOut">
              <a:rPr lang="en-IN" smtClean="0"/>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CAE59-FF91-44C3-95F6-35205867B1EC}" type="slidenum">
              <a:rPr lang="en-IN" smtClean="0"/>
              <a:t>‹#›</a:t>
            </a:fld>
            <a:endParaRPr lang="en-IN"/>
          </a:p>
        </p:txBody>
      </p:sp>
    </p:spTree>
    <p:extLst>
      <p:ext uri="{BB962C8B-B14F-4D97-AF65-F5344CB8AC3E}">
        <p14:creationId xmlns:p14="http://schemas.microsoft.com/office/powerpoint/2010/main" val="600015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AF94F7-B97B-4054-BF6D-A64C2937E583}"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15647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798132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20285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1624947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59530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1933212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F94F7-B97B-4054-BF6D-A64C2937E583}"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647581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F94F7-B97B-4054-BF6D-A64C2937E583}"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171900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F94F7-B97B-4054-BF6D-A64C2937E583}"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3820041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F94F7-B97B-4054-BF6D-A64C2937E583}"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3743572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AF94F7-B97B-4054-BF6D-A64C2937E583}"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517956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AF94F7-B97B-4054-BF6D-A64C2937E583}"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3966968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AF94F7-B97B-4054-BF6D-A64C2937E583}"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3156220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AF94F7-B97B-4054-BF6D-A64C2937E583}" type="datetimeFigureOut">
              <a:rPr lang="en-IN" smtClean="0"/>
              <a:t>27-03-2024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28988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AF94F7-B97B-4054-BF6D-A64C2937E583}"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45504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AF94F7-B97B-4054-BF6D-A64C2937E583}"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DEB4C6-F009-463A-9DB0-F69A0BFA0B86}" type="slidenum">
              <a:rPr lang="en-IN" smtClean="0"/>
              <a:t>‹#›</a:t>
            </a:fld>
            <a:endParaRPr lang="en-IN"/>
          </a:p>
        </p:txBody>
      </p:sp>
    </p:spTree>
    <p:extLst>
      <p:ext uri="{BB962C8B-B14F-4D97-AF65-F5344CB8AC3E}">
        <p14:creationId xmlns:p14="http://schemas.microsoft.com/office/powerpoint/2010/main" val="2229261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9AF94F7-B97B-4054-BF6D-A64C2937E583}" type="datetimeFigureOut">
              <a:rPr lang="en-IN" smtClean="0"/>
              <a:t>27-03-2024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DEB4C6-F009-463A-9DB0-F69A0BFA0B86}" type="slidenum">
              <a:rPr lang="en-IN" smtClean="0"/>
              <a:t>‹#›</a:t>
            </a:fld>
            <a:endParaRPr lang="en-IN"/>
          </a:p>
        </p:txBody>
      </p:sp>
    </p:spTree>
    <p:extLst>
      <p:ext uri="{BB962C8B-B14F-4D97-AF65-F5344CB8AC3E}">
        <p14:creationId xmlns:p14="http://schemas.microsoft.com/office/powerpoint/2010/main" val="156750672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openclipart.org/detail/190005/simple-side-of-car-by-z-190005"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0.jpeg"/><Relationship Id="rId4" Type="http://schemas.openxmlformats.org/officeDocument/2006/relationships/hyperlink" Target="https://svgsilh.com/image/1300231.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7/06/relationships/model3d" Target="../media/model3d2.glb"/><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openclipart.org/detail/190005/simple-side-of-car-by-z-190005"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www.progressive-charlestown.com/2018/04/rhode-island-plans-to-encourage-more.html" TargetMode="External"/><Relationship Id="rId7" Type="http://schemas.openxmlformats.org/officeDocument/2006/relationships/image" Target="../media/image34.png"/><Relationship Id="rId2" Type="http://schemas.openxmlformats.org/officeDocument/2006/relationships/image" Target="../media/image32.jpg"/><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hyperlink" Target="https://www.pngall.com/electric-car-png/" TargetMode="Externa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6.png"/><Relationship Id="rId7" Type="http://schemas.openxmlformats.org/officeDocument/2006/relationships/hyperlink" Target="https://openclipart.org/detail/190005/simple-side-of-car-by-z-190005" TargetMode="Externa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7.png"/><Relationship Id="rId4" Type="http://schemas.microsoft.com/office/2017/06/relationships/model3d" Target="../media/model3d4.glb"/></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creativecommons.org/licenses/by-nc/3.0/" TargetMode="External"/><Relationship Id="rId2" Type="http://schemas.openxmlformats.org/officeDocument/2006/relationships/hyperlink" Target="https://www.pngall.com/electric-car-png/"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Shravan-art/Electric-Vehicle-Analysis" TargetMode="External"/><Relationship Id="rId3" Type="http://schemas.openxmlformats.org/officeDocument/2006/relationships/image" Target="../media/image40.png"/><Relationship Id="rId7" Type="http://schemas.openxmlformats.org/officeDocument/2006/relationships/image" Target="../media/image42.jpe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hyperlink" Target="https://www.novypro.com/project/electric-vehicle-analysis-15" TargetMode="External"/><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hyperlink" Target="mailto:shravanbirajdar125@gmail.com" TargetMode="External"/><Relationship Id="rId4" Type="http://schemas.openxmlformats.org/officeDocument/2006/relationships/hyperlink" Target="http://www.linkedin.com/in/shravan-ramesh-birajdar-28a58b137" TargetMode="External"/><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openclipart.org/detail/190005/simple-side-of-car-by-z-19000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www.pngall.com/electric-car-pn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81FA67-6030-901A-56B8-2376FD24A047}"/>
              </a:ext>
            </a:extLst>
          </p:cNvPr>
          <p:cNvSpPr txBox="1"/>
          <p:nvPr/>
        </p:nvSpPr>
        <p:spPr>
          <a:xfrm>
            <a:off x="1183341" y="905435"/>
            <a:ext cx="6804156" cy="1754326"/>
          </a:xfrm>
          <a:prstGeom prst="rect">
            <a:avLst/>
          </a:prstGeom>
          <a:noFill/>
        </p:spPr>
        <p:txBody>
          <a:bodyPr wrap="square" rtlCol="0">
            <a:spAutoFit/>
          </a:bodyPr>
          <a:lstStyle/>
          <a:p>
            <a:r>
              <a:rPr lang="en-US" sz="5400" b="1" dirty="0">
                <a:solidFill>
                  <a:schemeClr val="accent1">
                    <a:lumMod val="50000"/>
                  </a:schemeClr>
                </a:solidFill>
                <a:effectLst>
                  <a:outerShdw blurRad="38100" dist="38100" dir="2700000" algn="tl">
                    <a:srgbClr val="000000">
                      <a:alpha val="43137"/>
                    </a:srgbClr>
                  </a:outerShdw>
                </a:effectLst>
                <a:latin typeface="Constantia" panose="02030602050306030303" pitchFamily="18" charset="0"/>
              </a:rPr>
              <a:t>ELECTRIC  VEHICLE ANALYSIS</a:t>
            </a:r>
            <a:endParaRPr lang="en-IN" sz="5400" b="1" dirty="0">
              <a:solidFill>
                <a:schemeClr val="accent1">
                  <a:lumMod val="50000"/>
                </a:schemeClr>
              </a:solidFill>
              <a:effectLst>
                <a:outerShdw blurRad="38100" dist="38100" dir="2700000" algn="tl">
                  <a:srgbClr val="000000">
                    <a:alpha val="43137"/>
                  </a:srgbClr>
                </a:outerShdw>
              </a:effectLst>
              <a:latin typeface="Constantia" panose="02030602050306030303" pitchFamily="18" charset="0"/>
            </a:endParaRPr>
          </a:p>
        </p:txBody>
      </p:sp>
      <p:sp>
        <p:nvSpPr>
          <p:cNvPr id="3" name="TextBox 2">
            <a:extLst>
              <a:ext uri="{FF2B5EF4-FFF2-40B4-BE49-F238E27FC236}">
                <a16:creationId xmlns:a16="http://schemas.microsoft.com/office/drawing/2014/main" id="{AD52E0CA-2138-5399-FB4B-6C370A35FD0F}"/>
              </a:ext>
            </a:extLst>
          </p:cNvPr>
          <p:cNvSpPr txBox="1"/>
          <p:nvPr/>
        </p:nvSpPr>
        <p:spPr>
          <a:xfrm>
            <a:off x="7909490" y="5656098"/>
            <a:ext cx="2303929" cy="369332"/>
          </a:xfrm>
          <a:prstGeom prst="rect">
            <a:avLst/>
          </a:prstGeom>
          <a:noFill/>
        </p:spPr>
        <p:txBody>
          <a:bodyPr wrap="square" rtlCol="0">
            <a:spAutoFit/>
          </a:bodyPr>
          <a:lstStyle/>
          <a:p>
            <a:r>
              <a:rPr lang="en-US" dirty="0">
                <a:ln w="0"/>
                <a:effectLst>
                  <a:outerShdw blurRad="38100" dist="25400" dir="5400000" algn="ctr" rotWithShape="0">
                    <a:srgbClr val="6E747A">
                      <a:alpha val="43000"/>
                    </a:srgbClr>
                  </a:outerShdw>
                </a:effectLst>
                <a:latin typeface="Constantia" panose="02030602050306030303" pitchFamily="18" charset="0"/>
              </a:rPr>
              <a:t>- Shravan Birajdar</a:t>
            </a:r>
            <a:endParaRPr lang="en-IN" dirty="0">
              <a:ln w="0"/>
              <a:effectLst>
                <a:outerShdw blurRad="38100" dist="25400" dir="5400000" algn="ctr" rotWithShape="0">
                  <a:srgbClr val="6E747A">
                    <a:alpha val="43000"/>
                  </a:srgbClr>
                </a:outerShdw>
              </a:effectLst>
              <a:latin typeface="Constantia" panose="02030602050306030303" pitchFamily="18" charset="0"/>
            </a:endParaRPr>
          </a:p>
        </p:txBody>
      </p:sp>
      <p:pic>
        <p:nvPicPr>
          <p:cNvPr id="6" name="Picture 5">
            <a:extLst>
              <a:ext uri="{FF2B5EF4-FFF2-40B4-BE49-F238E27FC236}">
                <a16:creationId xmlns:a16="http://schemas.microsoft.com/office/drawing/2014/main" id="{C2F76DF0-3AFD-E608-CF8E-1005B20A98BB}"/>
              </a:ext>
            </a:extLst>
          </p:cNvPr>
          <p:cNvPicPr>
            <a:picLocks noChangeAspect="1"/>
          </p:cNvPicPr>
          <p:nvPr/>
        </p:nvPicPr>
        <p:blipFill rotWithShape="1">
          <a:blip r:embed="rId2"/>
          <a:srcRect t="20752" b="22607"/>
          <a:stretch/>
        </p:blipFill>
        <p:spPr>
          <a:xfrm>
            <a:off x="440491" y="3236259"/>
            <a:ext cx="7547006" cy="3621741"/>
          </a:xfrm>
          <a:prstGeom prst="rect">
            <a:avLst/>
          </a:prstGeom>
        </p:spPr>
      </p:pic>
    </p:spTree>
    <p:extLst>
      <p:ext uri="{BB962C8B-B14F-4D97-AF65-F5344CB8AC3E}">
        <p14:creationId xmlns:p14="http://schemas.microsoft.com/office/powerpoint/2010/main" val="378775347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3"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
                                        <p:tgtEl>
                                          <p:spTgt spid="6"/>
                                        </p:tgtEl>
                                      </p:cBhvr>
                                    </p:animEffect>
                                    <p:anim calcmode="lin" valueType="num">
                                      <p:cBhvr>
                                        <p:cTn id="14" dur="400" fill="hold"/>
                                        <p:tgtEl>
                                          <p:spTgt spid="6"/>
                                        </p:tgtEl>
                                        <p:attrNameLst>
                                          <p:attrName>ppt_x</p:attrName>
                                        </p:attrNameLst>
                                      </p:cBhvr>
                                      <p:tavLst>
                                        <p:tav tm="0">
                                          <p:val>
                                            <p:strVal val="#ppt_x"/>
                                          </p:val>
                                        </p:tav>
                                        <p:tav tm="100000">
                                          <p:val>
                                            <p:strVal val="#ppt_x"/>
                                          </p:val>
                                        </p:tav>
                                      </p:tavLst>
                                    </p:anim>
                                    <p:anim calcmode="lin" valueType="num">
                                      <p:cBhvr>
                                        <p:cTn id="15" dur="400" fill="hold"/>
                                        <p:tgtEl>
                                          <p:spTgt spid="6"/>
                                        </p:tgtEl>
                                        <p:attrNameLst>
                                          <p:attrName>ppt_y</p:attrName>
                                        </p:attrNameLst>
                                      </p:cBhvr>
                                      <p:tavLst>
                                        <p:tav tm="0">
                                          <p:val>
                                            <p:strVal val="#ppt_y+0.31"/>
                                          </p:val>
                                        </p:tav>
                                        <p:tav tm="100000">
                                          <p:val>
                                            <p:strVal val="#ppt_y+0.31"/>
                                          </p:val>
                                        </p:tav>
                                      </p:tavLst>
                                    </p:anim>
                                    <p:anim calcmode="lin" valueType="num">
                                      <p:cBhvr>
                                        <p:cTn id="16"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7"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3254115750"/>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2761130"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Total Vehicles</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2" y="1563448"/>
            <a:ext cx="8122024" cy="923330"/>
          </a:xfrm>
          <a:prstGeom prst="rect">
            <a:avLst/>
          </a:prstGeom>
          <a:noFill/>
        </p:spPr>
        <p:txBody>
          <a:bodyPr wrap="square" rtlCol="0">
            <a:spAutoFit/>
          </a:bodyPr>
          <a:lstStyle/>
          <a:p>
            <a:r>
              <a:rPr lang="en-IN" b="0" dirty="0">
                <a:solidFill>
                  <a:srgbClr val="000000"/>
                </a:solidFill>
                <a:effectLst/>
                <a:latin typeface="Consolas" panose="020B0609020204030204" pitchFamily="49" charset="0"/>
              </a:rPr>
              <a:t>Total Vehicles = </a:t>
            </a:r>
            <a:r>
              <a:rPr lang="en-IN" b="0" dirty="0">
                <a:solidFill>
                  <a:srgbClr val="3165BB"/>
                </a:solidFill>
                <a:effectLst/>
                <a:latin typeface="Consolas" panose="020B0609020204030204" pitchFamily="49" charset="0"/>
              </a:rPr>
              <a:t>DISTINCTCOUNT</a:t>
            </a:r>
            <a:r>
              <a:rPr lang="en-IN" b="0" dirty="0">
                <a:solidFill>
                  <a:srgbClr val="000000"/>
                </a:solidFill>
                <a:effectLst/>
                <a:latin typeface="Consolas" panose="020B0609020204030204" pitchFamily="49" charset="0"/>
              </a:rPr>
              <a:t>(</a:t>
            </a:r>
            <a:r>
              <a:rPr lang="en-IN" b="0" dirty="0" err="1">
                <a:solidFill>
                  <a:srgbClr val="001080"/>
                </a:solidFill>
                <a:effectLst/>
                <a:latin typeface="Consolas" panose="020B0609020204030204" pitchFamily="49" charset="0"/>
              </a:rPr>
              <a:t>Electric_Vehicle_Population_Data</a:t>
            </a:r>
            <a:r>
              <a:rPr lang="en-IN" b="0" dirty="0">
                <a:solidFill>
                  <a:srgbClr val="001080"/>
                </a:solidFill>
                <a:effectLst/>
                <a:latin typeface="Consolas" panose="020B0609020204030204" pitchFamily="49" charset="0"/>
              </a:rPr>
              <a:t>[DOL Vehicle ID]</a:t>
            </a:r>
            <a:r>
              <a:rPr lang="en-IN" b="0" dirty="0">
                <a:solidFill>
                  <a:srgbClr val="000000"/>
                </a:solidFill>
                <a:effectLst/>
                <a:latin typeface="Consolas" panose="020B0609020204030204" pitchFamily="49" charset="0"/>
              </a:rPr>
              <a:t>)</a:t>
            </a:r>
          </a:p>
          <a:p>
            <a:endParaRPr lang="en-IN" dirty="0"/>
          </a:p>
        </p:txBody>
      </p:sp>
      <p:pic>
        <p:nvPicPr>
          <p:cNvPr id="7" name="Picture 6">
            <a:extLst>
              <a:ext uri="{FF2B5EF4-FFF2-40B4-BE49-F238E27FC236}">
                <a16:creationId xmlns:a16="http://schemas.microsoft.com/office/drawing/2014/main" id="{12C2C20A-1665-4B8F-4359-27213E7EFFE3}"/>
              </a:ext>
            </a:extLst>
          </p:cNvPr>
          <p:cNvPicPr>
            <a:picLocks noChangeAspect="1"/>
          </p:cNvPicPr>
          <p:nvPr/>
        </p:nvPicPr>
        <p:blipFill>
          <a:blip r:embed="rId4"/>
          <a:stretch>
            <a:fillRect/>
          </a:stretch>
        </p:blipFill>
        <p:spPr>
          <a:xfrm>
            <a:off x="6648831" y="2977871"/>
            <a:ext cx="2417465" cy="1367118"/>
          </a:xfrm>
          <a:prstGeom prst="rect">
            <a:avLst/>
          </a:prstGeom>
        </p:spPr>
      </p:pic>
    </p:spTree>
    <p:extLst>
      <p:ext uri="{BB962C8B-B14F-4D97-AF65-F5344CB8AC3E}">
        <p14:creationId xmlns:p14="http://schemas.microsoft.com/office/powerpoint/2010/main" val="137370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anim calcmode="lin" valueType="num">
                                      <p:cBhvr>
                                        <p:cTn id="27" dur="2000" fill="hold"/>
                                        <p:tgtEl>
                                          <p:spTgt spid="7"/>
                                        </p:tgtEl>
                                        <p:attrNameLst>
                                          <p:attrName>ppt_w</p:attrName>
                                        </p:attrNameLst>
                                      </p:cBhvr>
                                      <p:tavLst>
                                        <p:tav tm="0" fmla="#ppt_w*sin(2.5*pi*$)">
                                          <p:val>
                                            <p:fltVal val="0"/>
                                          </p:val>
                                        </p:tav>
                                        <p:tav tm="100000">
                                          <p:val>
                                            <p:fltVal val="1"/>
                                          </p:val>
                                        </p:tav>
                                      </p:tavLst>
                                    </p:anim>
                                    <p:anim calcmode="lin" valueType="num">
                                      <p:cBhvr>
                                        <p:cTn id="28"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1601155125"/>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1" y="727351"/>
            <a:ext cx="4482353"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Average Electric Range</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1" y="1674376"/>
            <a:ext cx="9108141" cy="646331"/>
          </a:xfrm>
          <a:prstGeom prst="rect">
            <a:avLst/>
          </a:prstGeom>
          <a:noFill/>
        </p:spPr>
        <p:txBody>
          <a:bodyPr wrap="square" rtlCol="0">
            <a:spAutoFit/>
          </a:bodyPr>
          <a:lstStyle/>
          <a:p>
            <a:r>
              <a:rPr lang="en-IN" b="0" dirty="0">
                <a:solidFill>
                  <a:srgbClr val="000000"/>
                </a:solidFill>
                <a:effectLst/>
                <a:latin typeface="Consolas" panose="020B0609020204030204" pitchFamily="49" charset="0"/>
              </a:rPr>
              <a:t>Avg. Electric Range = (</a:t>
            </a:r>
            <a:r>
              <a:rPr lang="en-IN" b="0" dirty="0">
                <a:solidFill>
                  <a:srgbClr val="3165BB"/>
                </a:solidFill>
                <a:effectLst/>
                <a:latin typeface="Consolas" panose="020B0609020204030204" pitchFamily="49" charset="0"/>
              </a:rPr>
              <a:t>AVERAGE</a:t>
            </a:r>
            <a:r>
              <a:rPr lang="en-IN" b="0" dirty="0">
                <a:solidFill>
                  <a:srgbClr val="000000"/>
                </a:solidFill>
                <a:effectLst/>
                <a:latin typeface="Consolas" panose="020B0609020204030204" pitchFamily="49" charset="0"/>
              </a:rPr>
              <a:t>(</a:t>
            </a:r>
            <a:r>
              <a:rPr lang="en-IN" b="0" dirty="0" err="1">
                <a:solidFill>
                  <a:srgbClr val="001080"/>
                </a:solidFill>
                <a:effectLst/>
                <a:latin typeface="Consolas" panose="020B0609020204030204" pitchFamily="49" charset="0"/>
              </a:rPr>
              <a:t>Electric_Vehicle_Population_Data</a:t>
            </a:r>
            <a:r>
              <a:rPr lang="en-IN" b="0" dirty="0">
                <a:solidFill>
                  <a:srgbClr val="001080"/>
                </a:solidFill>
                <a:effectLst/>
                <a:latin typeface="Consolas" panose="020B0609020204030204" pitchFamily="49" charset="0"/>
              </a:rPr>
              <a:t>[Electric Range</a:t>
            </a:r>
            <a:r>
              <a:rPr lang="en-IN" b="0" dirty="0">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1047D444-4C75-AC1C-CFB4-376058B12443}"/>
              </a:ext>
            </a:extLst>
          </p:cNvPr>
          <p:cNvPicPr>
            <a:picLocks noChangeAspect="1"/>
          </p:cNvPicPr>
          <p:nvPr/>
        </p:nvPicPr>
        <p:blipFill>
          <a:blip r:embed="rId4"/>
          <a:stretch>
            <a:fillRect/>
          </a:stretch>
        </p:blipFill>
        <p:spPr>
          <a:xfrm>
            <a:off x="6597651" y="3218360"/>
            <a:ext cx="2399718" cy="1290883"/>
          </a:xfrm>
          <a:prstGeom prst="rect">
            <a:avLst/>
          </a:prstGeom>
        </p:spPr>
      </p:pic>
    </p:spTree>
    <p:extLst>
      <p:ext uri="{BB962C8B-B14F-4D97-AF65-F5344CB8AC3E}">
        <p14:creationId xmlns:p14="http://schemas.microsoft.com/office/powerpoint/2010/main" val="111988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anim calcmode="lin" valueType="num">
                                      <p:cBhvr>
                                        <p:cTn id="27" dur="2000" fill="hold"/>
                                        <p:tgtEl>
                                          <p:spTgt spid="6"/>
                                        </p:tgtEl>
                                        <p:attrNameLst>
                                          <p:attrName>ppt_w</p:attrName>
                                        </p:attrNameLst>
                                      </p:cBhvr>
                                      <p:tavLst>
                                        <p:tav tm="0" fmla="#ppt_w*sin(2.5*pi*$)">
                                          <p:val>
                                            <p:fltVal val="0"/>
                                          </p:val>
                                        </p:tav>
                                        <p:tav tm="100000">
                                          <p:val>
                                            <p:fltVal val="1"/>
                                          </p:val>
                                        </p:tav>
                                      </p:tavLst>
                                    </p:anim>
                                    <p:anim calcmode="lin" valueType="num">
                                      <p:cBhvr>
                                        <p:cTn id="28"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3216115174"/>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1" y="727351"/>
            <a:ext cx="3729317"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Total BEV Vehicles</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2" y="1563448"/>
            <a:ext cx="8615082" cy="923330"/>
          </a:xfrm>
          <a:prstGeom prst="rect">
            <a:avLst/>
          </a:prstGeom>
          <a:noFill/>
        </p:spPr>
        <p:txBody>
          <a:bodyPr wrap="square" rtlCol="0">
            <a:spAutoFit/>
          </a:bodyPr>
          <a:lstStyle/>
          <a:p>
            <a:r>
              <a:rPr lang="en-IN" b="0" dirty="0">
                <a:solidFill>
                  <a:srgbClr val="000000"/>
                </a:solidFill>
                <a:effectLst/>
                <a:latin typeface="Consolas" panose="020B0609020204030204" pitchFamily="49" charset="0"/>
              </a:rPr>
              <a:t>BEV Vehicles = </a:t>
            </a:r>
            <a:r>
              <a:rPr lang="en-IN" b="0" dirty="0">
                <a:solidFill>
                  <a:srgbClr val="3165BB"/>
                </a:solidFill>
                <a:effectLst/>
                <a:latin typeface="Consolas" panose="020B0609020204030204" pitchFamily="49" charset="0"/>
              </a:rPr>
              <a:t>CALCULATE</a:t>
            </a:r>
            <a:r>
              <a:rPr lang="en-IN" b="0" dirty="0">
                <a:solidFill>
                  <a:srgbClr val="000000"/>
                </a:solidFill>
                <a:effectLst/>
                <a:latin typeface="Consolas" panose="020B0609020204030204" pitchFamily="49" charset="0"/>
              </a:rPr>
              <a:t>(</a:t>
            </a:r>
            <a:r>
              <a:rPr lang="en-IN" b="0" dirty="0">
                <a:solidFill>
                  <a:srgbClr val="68349C"/>
                </a:solidFill>
                <a:effectLst/>
                <a:latin typeface="Consolas" panose="020B0609020204030204" pitchFamily="49" charset="0"/>
              </a:rPr>
              <a:t>[Total Vehicles]</a:t>
            </a:r>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Electric_Vehicle_Population_Data</a:t>
            </a:r>
            <a:r>
              <a:rPr lang="en-IN" b="0" dirty="0">
                <a:solidFill>
                  <a:srgbClr val="001080"/>
                </a:solidFill>
                <a:effectLst/>
                <a:latin typeface="Consolas" panose="020B0609020204030204" pitchFamily="49" charset="0"/>
              </a:rPr>
              <a:t>[Electric Vehicle Type]</a:t>
            </a:r>
            <a:r>
              <a:rPr lang="en-IN" b="0" dirty="0">
                <a:solidFill>
                  <a:srgbClr val="000000"/>
                </a:solidFill>
                <a:effectLst/>
                <a:latin typeface="Consolas" panose="020B0609020204030204" pitchFamily="49" charset="0"/>
              </a:rPr>
              <a:t> = </a:t>
            </a:r>
            <a:r>
              <a:rPr lang="en-IN" b="0" dirty="0">
                <a:solidFill>
                  <a:srgbClr val="A31515"/>
                </a:solidFill>
                <a:effectLst/>
                <a:latin typeface="Consolas" panose="020B0609020204030204" pitchFamily="49" charset="0"/>
              </a:rPr>
              <a:t>"Battery Electric Vehicle (BEV)"</a:t>
            </a:r>
            <a:r>
              <a:rPr lang="en-IN" b="0" dirty="0">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B48DDFCA-7877-5824-7E54-B66A808E4A92}"/>
              </a:ext>
            </a:extLst>
          </p:cNvPr>
          <p:cNvPicPr>
            <a:picLocks noChangeAspect="1"/>
          </p:cNvPicPr>
          <p:nvPr/>
        </p:nvPicPr>
        <p:blipFill>
          <a:blip r:embed="rId4"/>
          <a:stretch>
            <a:fillRect/>
          </a:stretch>
        </p:blipFill>
        <p:spPr>
          <a:xfrm>
            <a:off x="6536330" y="3014527"/>
            <a:ext cx="2311406" cy="1356696"/>
          </a:xfrm>
          <a:prstGeom prst="rect">
            <a:avLst/>
          </a:prstGeom>
        </p:spPr>
      </p:pic>
    </p:spTree>
    <p:extLst>
      <p:ext uri="{BB962C8B-B14F-4D97-AF65-F5344CB8AC3E}">
        <p14:creationId xmlns:p14="http://schemas.microsoft.com/office/powerpoint/2010/main" val="182818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anim calcmode="lin" valueType="num">
                                      <p:cBhvr>
                                        <p:cTn id="27" dur="2000" fill="hold"/>
                                        <p:tgtEl>
                                          <p:spTgt spid="6"/>
                                        </p:tgtEl>
                                        <p:attrNameLst>
                                          <p:attrName>ppt_w</p:attrName>
                                        </p:attrNameLst>
                                      </p:cBhvr>
                                      <p:tavLst>
                                        <p:tav tm="0" fmla="#ppt_w*sin(2.5*pi*$)">
                                          <p:val>
                                            <p:fltVal val="0"/>
                                          </p:val>
                                        </p:tav>
                                        <p:tav tm="100000">
                                          <p:val>
                                            <p:fltVal val="1"/>
                                          </p:val>
                                        </p:tav>
                                      </p:tavLst>
                                    </p:anim>
                                    <p:anim calcmode="lin" valueType="num">
                                      <p:cBhvr>
                                        <p:cTn id="28"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437592611"/>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4823012"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 Of Total BEV Vehicles</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2" y="1563448"/>
            <a:ext cx="8122024" cy="369332"/>
          </a:xfrm>
          <a:prstGeom prst="rect">
            <a:avLst/>
          </a:prstGeom>
          <a:noFill/>
        </p:spPr>
        <p:txBody>
          <a:bodyPr wrap="square" rtlCol="0">
            <a:spAutoFit/>
          </a:bodyPr>
          <a:lstStyle/>
          <a:p>
            <a:r>
              <a:rPr lang="en-US" b="0" dirty="0">
                <a:solidFill>
                  <a:srgbClr val="000000"/>
                </a:solidFill>
                <a:effectLst/>
                <a:latin typeface="Consolas" panose="020B0609020204030204" pitchFamily="49" charset="0"/>
              </a:rPr>
              <a:t>% Of BEV = </a:t>
            </a:r>
            <a:r>
              <a:rPr lang="en-US" b="0" dirty="0">
                <a:solidFill>
                  <a:srgbClr val="68349C"/>
                </a:solidFill>
                <a:effectLst/>
                <a:latin typeface="Consolas" panose="020B0609020204030204" pitchFamily="49" charset="0"/>
              </a:rPr>
              <a:t>[BEV Vehicles]</a:t>
            </a:r>
            <a:r>
              <a:rPr lang="en-US" b="0" dirty="0">
                <a:solidFill>
                  <a:srgbClr val="000000"/>
                </a:solidFill>
                <a:effectLst/>
                <a:latin typeface="Consolas" panose="020B0609020204030204" pitchFamily="49" charset="0"/>
              </a:rPr>
              <a:t> / </a:t>
            </a:r>
            <a:r>
              <a:rPr lang="en-US" b="0" dirty="0">
                <a:solidFill>
                  <a:srgbClr val="68349C"/>
                </a:solidFill>
                <a:effectLst/>
                <a:latin typeface="Consolas" panose="020B0609020204030204" pitchFamily="49" charset="0"/>
              </a:rPr>
              <a:t>[Total Vehicles]</a:t>
            </a:r>
            <a:endParaRPr lang="en-US" b="0" dirty="0">
              <a:solidFill>
                <a:srgbClr val="000000"/>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5DB3E07C-E2CB-CE60-2A46-80EC1D198377}"/>
              </a:ext>
            </a:extLst>
          </p:cNvPr>
          <p:cNvPicPr>
            <a:picLocks noChangeAspect="1"/>
          </p:cNvPicPr>
          <p:nvPr/>
        </p:nvPicPr>
        <p:blipFill>
          <a:blip r:embed="rId4"/>
          <a:stretch>
            <a:fillRect/>
          </a:stretch>
        </p:blipFill>
        <p:spPr>
          <a:xfrm>
            <a:off x="6343931" y="2804052"/>
            <a:ext cx="2462493" cy="1440820"/>
          </a:xfrm>
          <a:prstGeom prst="rect">
            <a:avLst/>
          </a:prstGeom>
        </p:spPr>
      </p:pic>
    </p:spTree>
    <p:extLst>
      <p:ext uri="{BB962C8B-B14F-4D97-AF65-F5344CB8AC3E}">
        <p14:creationId xmlns:p14="http://schemas.microsoft.com/office/powerpoint/2010/main" val="41223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000"/>
                                        <p:tgtEl>
                                          <p:spTgt spid="9"/>
                                        </p:tgtEl>
                                      </p:cBhvr>
                                    </p:animEffect>
                                    <p:anim calcmode="lin" valueType="num">
                                      <p:cBhvr>
                                        <p:cTn id="27" dur="2000" fill="hold"/>
                                        <p:tgtEl>
                                          <p:spTgt spid="9"/>
                                        </p:tgtEl>
                                        <p:attrNameLst>
                                          <p:attrName>ppt_w</p:attrName>
                                        </p:attrNameLst>
                                      </p:cBhvr>
                                      <p:tavLst>
                                        <p:tav tm="0" fmla="#ppt_w*sin(2.5*pi*$)">
                                          <p:val>
                                            <p:fltVal val="0"/>
                                          </p:val>
                                        </p:tav>
                                        <p:tav tm="100000">
                                          <p:val>
                                            <p:fltVal val="1"/>
                                          </p:val>
                                        </p:tav>
                                      </p:tavLst>
                                    </p:anim>
                                    <p:anim calcmode="lin" valueType="num">
                                      <p:cBhvr>
                                        <p:cTn id="28"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1000306002"/>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4168588"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Total PHEV Vehicles</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2" y="1563448"/>
            <a:ext cx="8364070" cy="923330"/>
          </a:xfrm>
          <a:prstGeom prst="rect">
            <a:avLst/>
          </a:prstGeom>
          <a:noFill/>
        </p:spPr>
        <p:txBody>
          <a:bodyPr wrap="square" rtlCol="0">
            <a:spAutoFit/>
          </a:bodyPr>
          <a:lstStyle/>
          <a:p>
            <a:r>
              <a:rPr lang="en-US" b="0" dirty="0">
                <a:solidFill>
                  <a:srgbClr val="000000"/>
                </a:solidFill>
                <a:effectLst/>
                <a:latin typeface="Consolas" panose="020B0609020204030204" pitchFamily="49" charset="0"/>
              </a:rPr>
              <a:t>PHEV Vehicles = </a:t>
            </a:r>
            <a:r>
              <a:rPr lang="en-US" b="0" dirty="0">
                <a:solidFill>
                  <a:srgbClr val="3165BB"/>
                </a:solidFill>
                <a:effectLst/>
                <a:latin typeface="Consolas" panose="020B0609020204030204" pitchFamily="49" charset="0"/>
              </a:rPr>
              <a:t>CALCULATE</a:t>
            </a:r>
            <a:r>
              <a:rPr lang="en-US" b="0" dirty="0">
                <a:solidFill>
                  <a:srgbClr val="000000"/>
                </a:solidFill>
                <a:effectLst/>
                <a:latin typeface="Consolas" panose="020B0609020204030204" pitchFamily="49" charset="0"/>
              </a:rPr>
              <a:t>(</a:t>
            </a:r>
            <a:r>
              <a:rPr lang="en-US" b="0" dirty="0">
                <a:solidFill>
                  <a:srgbClr val="68349C"/>
                </a:solidFill>
                <a:effectLst/>
                <a:latin typeface="Consolas" panose="020B0609020204030204" pitchFamily="49" charset="0"/>
              </a:rPr>
              <a:t>[Total Vehicles]</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Electric_Vehicle_Population_Data</a:t>
            </a:r>
            <a:r>
              <a:rPr lang="en-US" b="0" dirty="0">
                <a:solidFill>
                  <a:srgbClr val="001080"/>
                </a:solidFill>
                <a:effectLst/>
                <a:latin typeface="Consolas" panose="020B0609020204030204" pitchFamily="49" charset="0"/>
              </a:rPr>
              <a:t>[Electric Vehicle Type]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"Plug-in Hybrid Electric Vehicle (PHEV)"</a:t>
            </a:r>
            <a:r>
              <a:rPr lang="en-US" b="0" dirty="0">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DBAEB6D0-07E2-23CC-2B8A-4F3A34F7BA78}"/>
              </a:ext>
            </a:extLst>
          </p:cNvPr>
          <p:cNvPicPr>
            <a:picLocks noChangeAspect="1"/>
          </p:cNvPicPr>
          <p:nvPr/>
        </p:nvPicPr>
        <p:blipFill>
          <a:blip r:embed="rId4"/>
          <a:stretch>
            <a:fillRect/>
          </a:stretch>
        </p:blipFill>
        <p:spPr>
          <a:xfrm>
            <a:off x="6185648" y="3094746"/>
            <a:ext cx="2432206" cy="1459325"/>
          </a:xfrm>
          <a:prstGeom prst="rect">
            <a:avLst/>
          </a:prstGeom>
        </p:spPr>
      </p:pic>
    </p:spTree>
    <p:extLst>
      <p:ext uri="{BB962C8B-B14F-4D97-AF65-F5344CB8AC3E}">
        <p14:creationId xmlns:p14="http://schemas.microsoft.com/office/powerpoint/2010/main" val="255966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anim calcmode="lin" valueType="num">
                                      <p:cBhvr>
                                        <p:cTn id="27" dur="2000" fill="hold"/>
                                        <p:tgtEl>
                                          <p:spTgt spid="6"/>
                                        </p:tgtEl>
                                        <p:attrNameLst>
                                          <p:attrName>ppt_w</p:attrName>
                                        </p:attrNameLst>
                                      </p:cBhvr>
                                      <p:tavLst>
                                        <p:tav tm="0" fmla="#ppt_w*sin(2.5*pi*$)">
                                          <p:val>
                                            <p:fltVal val="0"/>
                                          </p:val>
                                        </p:tav>
                                        <p:tav tm="100000">
                                          <p:val>
                                            <p:fltVal val="1"/>
                                          </p:val>
                                        </p:tav>
                                      </p:tavLst>
                                    </p:anim>
                                    <p:anim calcmode="lin" valueType="num">
                                      <p:cBhvr>
                                        <p:cTn id="28"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2586315768"/>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1" y="727351"/>
            <a:ext cx="5172635"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Bell MT" panose="02020503060305020303" pitchFamily="18" charset="0"/>
              </a:rPr>
              <a:t>% Of Total PHEV Vehicles</a:t>
            </a:r>
            <a:endParaRPr lang="en-IN" sz="3200" b="1" dirty="0">
              <a:effectLst>
                <a:outerShdw blurRad="38100" dist="38100" dir="2700000" algn="tl">
                  <a:srgbClr val="000000">
                    <a:alpha val="43137"/>
                  </a:srgbClr>
                </a:outerShdw>
              </a:effectLst>
              <a:latin typeface="Bell MT" panose="02020503060305020303" pitchFamily="18" charset="0"/>
            </a:endParaRPr>
          </a:p>
        </p:txBody>
      </p:sp>
      <p:sp>
        <p:nvSpPr>
          <p:cNvPr id="4" name="TextBox 3">
            <a:extLst>
              <a:ext uri="{FF2B5EF4-FFF2-40B4-BE49-F238E27FC236}">
                <a16:creationId xmlns:a16="http://schemas.microsoft.com/office/drawing/2014/main" id="{03E4BBF9-5E50-286A-FE51-BE19DCD1B76B}"/>
              </a:ext>
            </a:extLst>
          </p:cNvPr>
          <p:cNvSpPr txBox="1"/>
          <p:nvPr/>
        </p:nvSpPr>
        <p:spPr>
          <a:xfrm>
            <a:off x="555812" y="1563448"/>
            <a:ext cx="6373906" cy="369332"/>
          </a:xfrm>
          <a:prstGeom prst="rect">
            <a:avLst/>
          </a:prstGeom>
          <a:noFill/>
        </p:spPr>
        <p:txBody>
          <a:bodyPr wrap="square" rtlCol="0">
            <a:spAutoFit/>
          </a:bodyPr>
          <a:lstStyle/>
          <a:p>
            <a:r>
              <a:rPr lang="en-US" b="0" dirty="0">
                <a:solidFill>
                  <a:srgbClr val="000000"/>
                </a:solidFill>
                <a:effectLst/>
                <a:latin typeface="Consolas" panose="020B0609020204030204" pitchFamily="49" charset="0"/>
              </a:rPr>
              <a:t>% Of PHEV = </a:t>
            </a:r>
            <a:r>
              <a:rPr lang="en-US" b="0" dirty="0">
                <a:solidFill>
                  <a:srgbClr val="68349C"/>
                </a:solidFill>
                <a:effectLst/>
                <a:latin typeface="Consolas" panose="020B0609020204030204" pitchFamily="49" charset="0"/>
              </a:rPr>
              <a:t>[PHEV Vehicles]</a:t>
            </a:r>
            <a:r>
              <a:rPr lang="en-US" b="0" dirty="0">
                <a:solidFill>
                  <a:srgbClr val="000000"/>
                </a:solidFill>
                <a:effectLst/>
                <a:latin typeface="Consolas" panose="020B0609020204030204" pitchFamily="49" charset="0"/>
              </a:rPr>
              <a:t> / </a:t>
            </a:r>
            <a:r>
              <a:rPr lang="en-US" b="0" dirty="0">
                <a:solidFill>
                  <a:srgbClr val="68349C"/>
                </a:solidFill>
                <a:effectLst/>
                <a:latin typeface="Consolas" panose="020B0609020204030204" pitchFamily="49" charset="0"/>
              </a:rPr>
              <a:t>[Total Vehicles]</a:t>
            </a:r>
            <a:endParaRPr lang="en-US" b="0" dirty="0">
              <a:solidFill>
                <a:srgbClr val="000000"/>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DE834BD6-B309-2A2C-F7C9-2AE08F6E8AF4}"/>
              </a:ext>
            </a:extLst>
          </p:cNvPr>
          <p:cNvPicPr>
            <a:picLocks noChangeAspect="1"/>
          </p:cNvPicPr>
          <p:nvPr/>
        </p:nvPicPr>
        <p:blipFill>
          <a:blip r:embed="rId4"/>
          <a:stretch>
            <a:fillRect/>
          </a:stretch>
        </p:blipFill>
        <p:spPr>
          <a:xfrm>
            <a:off x="6271320" y="2746881"/>
            <a:ext cx="2117566" cy="1511354"/>
          </a:xfrm>
          <a:prstGeom prst="rect">
            <a:avLst/>
          </a:prstGeom>
        </p:spPr>
      </p:pic>
    </p:spTree>
    <p:extLst>
      <p:ext uri="{BB962C8B-B14F-4D97-AF65-F5344CB8AC3E}">
        <p14:creationId xmlns:p14="http://schemas.microsoft.com/office/powerpoint/2010/main" val="104494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anim calcmode="lin" valueType="num">
                                      <p:cBhvr>
                                        <p:cTn id="27" dur="2000" fill="hold"/>
                                        <p:tgtEl>
                                          <p:spTgt spid="6"/>
                                        </p:tgtEl>
                                        <p:attrNameLst>
                                          <p:attrName>ppt_w</p:attrName>
                                        </p:attrNameLst>
                                      </p:cBhvr>
                                      <p:tavLst>
                                        <p:tav tm="0" fmla="#ppt_w*sin(2.5*pi*$)">
                                          <p:val>
                                            <p:fltVal val="0"/>
                                          </p:val>
                                        </p:tav>
                                        <p:tav tm="100000">
                                          <p:val>
                                            <p:fltVal val="1"/>
                                          </p:val>
                                        </p:tav>
                                      </p:tavLst>
                                    </p:anim>
                                    <p:anim calcmode="lin" valueType="num">
                                      <p:cBhvr>
                                        <p:cTn id="28"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2488563752"/>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9628094" cy="584775"/>
          </a:xfrm>
          <a:prstGeom prst="rect">
            <a:avLst/>
          </a:prstGeom>
          <a:noFill/>
        </p:spPr>
        <p:txBody>
          <a:bodyPr wrap="square" rtlCol="0">
            <a:spAutoFit/>
          </a:bodyPr>
          <a:lstStyle>
            <a:defPPr>
              <a:defRPr lang="en-US"/>
            </a:defPPr>
            <a:lvl1pPr>
              <a:defRPr sz="3200" b="1">
                <a:effectLst>
                  <a:outerShdw blurRad="38100" dist="38100" dir="2700000" algn="tl">
                    <a:srgbClr val="000000">
                      <a:alpha val="43137"/>
                    </a:srgbClr>
                  </a:outerShdw>
                </a:effectLst>
                <a:latin typeface="Bell MT" panose="02020503060305020303" pitchFamily="18" charset="0"/>
              </a:defRPr>
            </a:lvl1pPr>
          </a:lstStyle>
          <a:p>
            <a:r>
              <a:rPr lang="en-US" dirty="0"/>
              <a:t>Total Vehicles by Model Year (From 2010 Onwards):</a:t>
            </a:r>
          </a:p>
        </p:txBody>
      </p:sp>
      <p:pic>
        <p:nvPicPr>
          <p:cNvPr id="6" name="Picture 5">
            <a:extLst>
              <a:ext uri="{FF2B5EF4-FFF2-40B4-BE49-F238E27FC236}">
                <a16:creationId xmlns:a16="http://schemas.microsoft.com/office/drawing/2014/main" id="{8867A0BC-E13D-A721-2903-43D3D04856D5}"/>
              </a:ext>
            </a:extLst>
          </p:cNvPr>
          <p:cNvPicPr>
            <a:picLocks noChangeAspect="1"/>
          </p:cNvPicPr>
          <p:nvPr/>
        </p:nvPicPr>
        <p:blipFill>
          <a:blip r:embed="rId4"/>
          <a:stretch>
            <a:fillRect/>
          </a:stretch>
        </p:blipFill>
        <p:spPr>
          <a:xfrm>
            <a:off x="4541104" y="2081024"/>
            <a:ext cx="5153744" cy="2695951"/>
          </a:xfrm>
          <a:prstGeom prst="rect">
            <a:avLst/>
          </a:prstGeom>
        </p:spPr>
      </p:pic>
      <p:pic>
        <p:nvPicPr>
          <p:cNvPr id="8" name="Picture 7">
            <a:extLst>
              <a:ext uri="{FF2B5EF4-FFF2-40B4-BE49-F238E27FC236}">
                <a16:creationId xmlns:a16="http://schemas.microsoft.com/office/drawing/2014/main" id="{C3D540B3-2C2A-10AA-96DE-EDA1B3BA97FB}"/>
              </a:ext>
            </a:extLst>
          </p:cNvPr>
          <p:cNvPicPr>
            <a:picLocks noChangeAspect="1"/>
          </p:cNvPicPr>
          <p:nvPr/>
        </p:nvPicPr>
        <p:blipFill>
          <a:blip r:embed="rId5"/>
          <a:stretch>
            <a:fillRect/>
          </a:stretch>
        </p:blipFill>
        <p:spPr>
          <a:xfrm>
            <a:off x="555812" y="1396337"/>
            <a:ext cx="1619476" cy="2810267"/>
          </a:xfrm>
          <a:prstGeom prst="rect">
            <a:avLst/>
          </a:prstGeom>
        </p:spPr>
      </p:pic>
    </p:spTree>
    <p:extLst>
      <p:ext uri="{BB962C8B-B14F-4D97-AF65-F5344CB8AC3E}">
        <p14:creationId xmlns:p14="http://schemas.microsoft.com/office/powerpoint/2010/main" val="14315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3785527285"/>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4518212" cy="584775"/>
          </a:xfrm>
          <a:prstGeom prst="rect">
            <a:avLst/>
          </a:prstGeom>
          <a:noFill/>
        </p:spPr>
        <p:txBody>
          <a:bodyPr wrap="square" rtlCol="0">
            <a:spAutoFit/>
          </a:bodyPr>
          <a:lstStyle>
            <a:defPPr>
              <a:defRPr lang="en-US"/>
            </a:defPPr>
            <a:lvl1pPr>
              <a:defRPr sz="3200" b="1">
                <a:effectLst>
                  <a:outerShdw blurRad="38100" dist="38100" dir="2700000" algn="tl">
                    <a:srgbClr val="000000">
                      <a:alpha val="43137"/>
                    </a:srgbClr>
                  </a:outerShdw>
                </a:effectLst>
                <a:latin typeface="Bell MT" panose="02020503060305020303" pitchFamily="18" charset="0"/>
              </a:defRPr>
            </a:lvl1pPr>
          </a:lstStyle>
          <a:p>
            <a:r>
              <a:rPr lang="en-US" dirty="0"/>
              <a:t>Total Vehicles by State:</a:t>
            </a:r>
          </a:p>
        </p:txBody>
      </p:sp>
      <p:pic>
        <p:nvPicPr>
          <p:cNvPr id="5" name="Picture 4">
            <a:extLst>
              <a:ext uri="{FF2B5EF4-FFF2-40B4-BE49-F238E27FC236}">
                <a16:creationId xmlns:a16="http://schemas.microsoft.com/office/drawing/2014/main" id="{A67F7C56-2B6C-5C83-7870-93A187A9222F}"/>
              </a:ext>
            </a:extLst>
          </p:cNvPr>
          <p:cNvPicPr>
            <a:picLocks noChangeAspect="1"/>
          </p:cNvPicPr>
          <p:nvPr/>
        </p:nvPicPr>
        <p:blipFill>
          <a:blip r:embed="rId4"/>
          <a:stretch>
            <a:fillRect/>
          </a:stretch>
        </p:blipFill>
        <p:spPr>
          <a:xfrm>
            <a:off x="4641337" y="1745128"/>
            <a:ext cx="4782217" cy="2686425"/>
          </a:xfrm>
          <a:prstGeom prst="rect">
            <a:avLst/>
          </a:prstGeom>
        </p:spPr>
      </p:pic>
      <p:pic>
        <p:nvPicPr>
          <p:cNvPr id="8" name="Picture 7">
            <a:extLst>
              <a:ext uri="{FF2B5EF4-FFF2-40B4-BE49-F238E27FC236}">
                <a16:creationId xmlns:a16="http://schemas.microsoft.com/office/drawing/2014/main" id="{D0E2B3B1-FC6E-92F5-FB12-CEAE986694FF}"/>
              </a:ext>
            </a:extLst>
          </p:cNvPr>
          <p:cNvPicPr>
            <a:picLocks noChangeAspect="1"/>
          </p:cNvPicPr>
          <p:nvPr/>
        </p:nvPicPr>
        <p:blipFill>
          <a:blip r:embed="rId5"/>
          <a:stretch>
            <a:fillRect/>
          </a:stretch>
        </p:blipFill>
        <p:spPr>
          <a:xfrm>
            <a:off x="555812" y="1312126"/>
            <a:ext cx="997002" cy="2882806"/>
          </a:xfrm>
          <a:prstGeom prst="rect">
            <a:avLst/>
          </a:prstGeom>
        </p:spPr>
      </p:pic>
    </p:spTree>
    <p:extLst>
      <p:ext uri="{BB962C8B-B14F-4D97-AF65-F5344CB8AC3E}">
        <p14:creationId xmlns:p14="http://schemas.microsoft.com/office/powerpoint/2010/main" val="33531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2904712445"/>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5002306" cy="584775"/>
          </a:xfrm>
          <a:prstGeom prst="rect">
            <a:avLst/>
          </a:prstGeom>
          <a:noFill/>
        </p:spPr>
        <p:txBody>
          <a:bodyPr wrap="square" rtlCol="0">
            <a:spAutoFit/>
          </a:bodyPr>
          <a:lstStyle>
            <a:defPPr>
              <a:defRPr lang="en-US"/>
            </a:defPPr>
            <a:lvl1pPr>
              <a:defRPr sz="3200" b="1">
                <a:effectLst>
                  <a:outerShdw blurRad="38100" dist="38100" dir="2700000" algn="tl">
                    <a:srgbClr val="000000">
                      <a:alpha val="43137"/>
                    </a:srgbClr>
                  </a:outerShdw>
                </a:effectLst>
                <a:latin typeface="Bell MT" panose="02020503060305020303" pitchFamily="18" charset="0"/>
              </a:defRPr>
            </a:lvl1pPr>
          </a:lstStyle>
          <a:p>
            <a:r>
              <a:rPr lang="en-US" dirty="0"/>
              <a:t>Top 10 Vehicles By Make:</a:t>
            </a:r>
          </a:p>
        </p:txBody>
      </p:sp>
      <p:pic>
        <p:nvPicPr>
          <p:cNvPr id="6" name="Picture 5">
            <a:extLst>
              <a:ext uri="{FF2B5EF4-FFF2-40B4-BE49-F238E27FC236}">
                <a16:creationId xmlns:a16="http://schemas.microsoft.com/office/drawing/2014/main" id="{08A77998-43EB-CABD-9876-5E38C9AE01B4}"/>
              </a:ext>
            </a:extLst>
          </p:cNvPr>
          <p:cNvPicPr>
            <a:picLocks noChangeAspect="1"/>
          </p:cNvPicPr>
          <p:nvPr/>
        </p:nvPicPr>
        <p:blipFill>
          <a:blip r:embed="rId4"/>
          <a:stretch>
            <a:fillRect/>
          </a:stretch>
        </p:blipFill>
        <p:spPr>
          <a:xfrm>
            <a:off x="5558118" y="1937859"/>
            <a:ext cx="3562847" cy="2838846"/>
          </a:xfrm>
          <a:prstGeom prst="rect">
            <a:avLst/>
          </a:prstGeom>
        </p:spPr>
      </p:pic>
      <p:pic>
        <p:nvPicPr>
          <p:cNvPr id="9" name="Picture 8">
            <a:extLst>
              <a:ext uri="{FF2B5EF4-FFF2-40B4-BE49-F238E27FC236}">
                <a16:creationId xmlns:a16="http://schemas.microsoft.com/office/drawing/2014/main" id="{4C3B4332-45DA-D043-ABCC-0DC10601782D}"/>
              </a:ext>
            </a:extLst>
          </p:cNvPr>
          <p:cNvPicPr>
            <a:picLocks noChangeAspect="1"/>
          </p:cNvPicPr>
          <p:nvPr/>
        </p:nvPicPr>
        <p:blipFill>
          <a:blip r:embed="rId5"/>
          <a:stretch>
            <a:fillRect/>
          </a:stretch>
        </p:blipFill>
        <p:spPr>
          <a:xfrm>
            <a:off x="555812" y="1906482"/>
            <a:ext cx="1790950" cy="2076740"/>
          </a:xfrm>
          <a:prstGeom prst="rect">
            <a:avLst/>
          </a:prstGeom>
        </p:spPr>
      </p:pic>
    </p:spTree>
    <p:extLst>
      <p:ext uri="{BB962C8B-B14F-4D97-AF65-F5344CB8AC3E}">
        <p14:creationId xmlns:p14="http://schemas.microsoft.com/office/powerpoint/2010/main" val="74556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2839625348"/>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6687670" cy="584775"/>
          </a:xfrm>
          <a:prstGeom prst="rect">
            <a:avLst/>
          </a:prstGeom>
          <a:noFill/>
        </p:spPr>
        <p:txBody>
          <a:bodyPr wrap="square" rtlCol="0">
            <a:spAutoFit/>
          </a:bodyPr>
          <a:lstStyle>
            <a:defPPr>
              <a:defRPr lang="en-US"/>
            </a:defPPr>
            <a:lvl1pPr>
              <a:defRPr sz="3200" b="1">
                <a:effectLst>
                  <a:outerShdw blurRad="38100" dist="38100" dir="2700000" algn="tl">
                    <a:srgbClr val="000000">
                      <a:alpha val="43137"/>
                    </a:srgbClr>
                  </a:outerShdw>
                </a:effectLst>
                <a:latin typeface="Bell MT" panose="02020503060305020303" pitchFamily="18" charset="0"/>
              </a:defRPr>
            </a:lvl1pPr>
          </a:lstStyle>
          <a:p>
            <a:r>
              <a:rPr lang="en-US" dirty="0"/>
              <a:t>Total Vehicles by CAFV Eligibility:</a:t>
            </a:r>
          </a:p>
        </p:txBody>
      </p:sp>
      <p:pic>
        <p:nvPicPr>
          <p:cNvPr id="6" name="Picture 5">
            <a:extLst>
              <a:ext uri="{FF2B5EF4-FFF2-40B4-BE49-F238E27FC236}">
                <a16:creationId xmlns:a16="http://schemas.microsoft.com/office/drawing/2014/main" id="{EB43D3F2-C50A-B02C-C47A-BBF7697AA402}"/>
              </a:ext>
            </a:extLst>
          </p:cNvPr>
          <p:cNvPicPr>
            <a:picLocks noChangeAspect="1"/>
          </p:cNvPicPr>
          <p:nvPr/>
        </p:nvPicPr>
        <p:blipFill>
          <a:blip r:embed="rId4"/>
          <a:stretch>
            <a:fillRect/>
          </a:stretch>
        </p:blipFill>
        <p:spPr>
          <a:xfrm>
            <a:off x="5662111" y="2009577"/>
            <a:ext cx="3162741" cy="2838846"/>
          </a:xfrm>
          <a:prstGeom prst="rect">
            <a:avLst/>
          </a:prstGeom>
        </p:spPr>
      </p:pic>
      <p:pic>
        <p:nvPicPr>
          <p:cNvPr id="9" name="Picture 8">
            <a:extLst>
              <a:ext uri="{FF2B5EF4-FFF2-40B4-BE49-F238E27FC236}">
                <a16:creationId xmlns:a16="http://schemas.microsoft.com/office/drawing/2014/main" id="{F9677BD7-F806-6B00-9576-B7AAEDF54BCC}"/>
              </a:ext>
            </a:extLst>
          </p:cNvPr>
          <p:cNvPicPr>
            <a:picLocks noChangeAspect="1"/>
          </p:cNvPicPr>
          <p:nvPr/>
        </p:nvPicPr>
        <p:blipFill>
          <a:blip r:embed="rId5"/>
          <a:stretch>
            <a:fillRect/>
          </a:stretch>
        </p:blipFill>
        <p:spPr>
          <a:xfrm>
            <a:off x="438680" y="2562104"/>
            <a:ext cx="4429743" cy="866896"/>
          </a:xfrm>
          <a:prstGeom prst="rect">
            <a:avLst/>
          </a:prstGeom>
        </p:spPr>
      </p:pic>
    </p:spTree>
    <p:extLst>
      <p:ext uri="{BB962C8B-B14F-4D97-AF65-F5344CB8AC3E}">
        <p14:creationId xmlns:p14="http://schemas.microsoft.com/office/powerpoint/2010/main" val="129931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371467-1788-D8BF-1136-2B1EB98DDDA7}"/>
              </a:ext>
            </a:extLst>
          </p:cNvPr>
          <p:cNvSpPr txBox="1"/>
          <p:nvPr/>
        </p:nvSpPr>
        <p:spPr>
          <a:xfrm>
            <a:off x="2420471" y="421344"/>
            <a:ext cx="6039812" cy="769441"/>
          </a:xfrm>
          <a:prstGeom prst="rect">
            <a:avLst/>
          </a:prstGeom>
          <a:noFill/>
        </p:spPr>
        <p:txBody>
          <a:bodyPr wrap="square" rtlCol="0">
            <a:spAutoFit/>
          </a:bodyPr>
          <a:lstStyle>
            <a:defPPr>
              <a:defRPr lang="en-US"/>
            </a:defPPr>
            <a:lvl1pPr algn="ctr">
              <a:defRPr sz="4400" b="1">
                <a:solidFill>
                  <a:schemeClr val="accent1">
                    <a:lumMod val="50000"/>
                  </a:schemeClr>
                </a:solidFill>
                <a:effectLst>
                  <a:outerShdw blurRad="38100" dist="38100" dir="2700000" algn="tl">
                    <a:srgbClr val="000000">
                      <a:alpha val="43137"/>
                    </a:srgbClr>
                  </a:outerShdw>
                </a:effectLst>
                <a:latin typeface="Constantia" panose="02030602050306030303" pitchFamily="18" charset="0"/>
              </a:defRPr>
            </a:lvl1pPr>
          </a:lstStyle>
          <a:p>
            <a:r>
              <a:rPr lang="en-US" u="sng" dirty="0"/>
              <a:t>TABLE OF CONTENTS</a:t>
            </a:r>
            <a:endParaRPr lang="en-IN" u="sng" dirty="0"/>
          </a:p>
        </p:txBody>
      </p:sp>
      <p:sp>
        <p:nvSpPr>
          <p:cNvPr id="3" name="TextBox 2">
            <a:extLst>
              <a:ext uri="{FF2B5EF4-FFF2-40B4-BE49-F238E27FC236}">
                <a16:creationId xmlns:a16="http://schemas.microsoft.com/office/drawing/2014/main" id="{2A25F72D-0D7A-228A-C070-4A966D75115F}"/>
              </a:ext>
            </a:extLst>
          </p:cNvPr>
          <p:cNvSpPr txBox="1"/>
          <p:nvPr/>
        </p:nvSpPr>
        <p:spPr>
          <a:xfrm>
            <a:off x="1272988" y="2447366"/>
            <a:ext cx="3850566"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457200" indent="-457200">
              <a:buFont typeface="Wingdings" panose="05000000000000000000" pitchFamily="2" charset="2"/>
              <a:buChar char="q"/>
            </a:pPr>
            <a:r>
              <a:rPr lang="en-IN" sz="2800" b="1" dirty="0">
                <a:ln/>
                <a:solidFill>
                  <a:schemeClr val="accent4"/>
                </a:solidFill>
                <a:latin typeface="Cambria" panose="02040503050406030204" pitchFamily="18" charset="0"/>
                <a:ea typeface="Cambria" panose="02040503050406030204" pitchFamily="18" charset="0"/>
              </a:rPr>
              <a:t>INTRODUCTION</a:t>
            </a:r>
          </a:p>
        </p:txBody>
      </p:sp>
      <p:sp>
        <p:nvSpPr>
          <p:cNvPr id="4" name="TextBox 3">
            <a:extLst>
              <a:ext uri="{FF2B5EF4-FFF2-40B4-BE49-F238E27FC236}">
                <a16:creationId xmlns:a16="http://schemas.microsoft.com/office/drawing/2014/main" id="{0B1AFBA2-5A45-650B-D8B1-F482C111E77C}"/>
              </a:ext>
            </a:extLst>
          </p:cNvPr>
          <p:cNvSpPr txBox="1"/>
          <p:nvPr/>
        </p:nvSpPr>
        <p:spPr>
          <a:xfrm>
            <a:off x="6096000" y="2379243"/>
            <a:ext cx="3850566"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en-US"/>
            </a:defPPr>
            <a:lvl1pPr>
              <a:defRPr sz="2800">
                <a:effectLst>
                  <a:outerShdw blurRad="38100" dist="38100" dir="2700000" algn="tl">
                    <a:srgbClr val="000000">
                      <a:alpha val="43137"/>
                    </a:srgbClr>
                  </a:outerShdw>
                </a:effectLst>
                <a:latin typeface="Cambria" panose="02040503050406030204" pitchFamily="18" charset="0"/>
                <a:ea typeface="Cambria" panose="02040503050406030204" pitchFamily="18" charset="0"/>
              </a:defRPr>
            </a:lvl1pPr>
          </a:lstStyle>
          <a:p>
            <a:pPr marL="457200" indent="-457200">
              <a:buFont typeface="Wingdings" panose="05000000000000000000" pitchFamily="2" charset="2"/>
              <a:buChar char="q"/>
            </a:pPr>
            <a:r>
              <a:rPr lang="en-IN" b="1" dirty="0">
                <a:ln/>
                <a:solidFill>
                  <a:schemeClr val="accent4"/>
                </a:solidFill>
                <a:effectLst/>
              </a:rPr>
              <a:t>OBJECTIVES</a:t>
            </a:r>
          </a:p>
        </p:txBody>
      </p:sp>
      <p:sp>
        <p:nvSpPr>
          <p:cNvPr id="5" name="TextBox 4">
            <a:extLst>
              <a:ext uri="{FF2B5EF4-FFF2-40B4-BE49-F238E27FC236}">
                <a16:creationId xmlns:a16="http://schemas.microsoft.com/office/drawing/2014/main" id="{1DF0BCA7-EADD-2810-E5A4-42C06BDEA9E8}"/>
              </a:ext>
            </a:extLst>
          </p:cNvPr>
          <p:cNvSpPr txBox="1"/>
          <p:nvPr/>
        </p:nvSpPr>
        <p:spPr>
          <a:xfrm>
            <a:off x="1272987" y="3162728"/>
            <a:ext cx="4464425"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en-US"/>
            </a:defPPr>
            <a:lvl1pPr>
              <a:defRPr sz="2800">
                <a:effectLst>
                  <a:outerShdw blurRad="38100" dist="38100" dir="2700000" algn="tl">
                    <a:srgbClr val="000000">
                      <a:alpha val="43137"/>
                    </a:srgbClr>
                  </a:outerShdw>
                </a:effectLst>
                <a:latin typeface="Cambria" panose="02040503050406030204" pitchFamily="18" charset="0"/>
                <a:ea typeface="Cambria" panose="02040503050406030204" pitchFamily="18" charset="0"/>
              </a:defRPr>
            </a:lvl1pPr>
          </a:lstStyle>
          <a:p>
            <a:pPr marL="457200" indent="-457200">
              <a:buFont typeface="Wingdings" panose="05000000000000000000" pitchFamily="2" charset="2"/>
              <a:buChar char="q"/>
            </a:pPr>
            <a:r>
              <a:rPr lang="en-IN" b="1" dirty="0">
                <a:ln/>
                <a:solidFill>
                  <a:schemeClr val="accent4"/>
                </a:solidFill>
                <a:effectLst/>
              </a:rPr>
              <a:t>PROBLEM STATEMENT</a:t>
            </a:r>
          </a:p>
        </p:txBody>
      </p:sp>
      <p:sp>
        <p:nvSpPr>
          <p:cNvPr id="6" name="TextBox 5">
            <a:extLst>
              <a:ext uri="{FF2B5EF4-FFF2-40B4-BE49-F238E27FC236}">
                <a16:creationId xmlns:a16="http://schemas.microsoft.com/office/drawing/2014/main" id="{3D450A91-4EE1-A1CE-7AD1-751BE7DDC9A4}"/>
              </a:ext>
            </a:extLst>
          </p:cNvPr>
          <p:cNvSpPr txBox="1"/>
          <p:nvPr/>
        </p:nvSpPr>
        <p:spPr>
          <a:xfrm>
            <a:off x="1272988" y="3878090"/>
            <a:ext cx="4241204"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en-US"/>
            </a:defPPr>
            <a:lvl1pPr>
              <a:defRPr sz="2800">
                <a:effectLst>
                  <a:outerShdw blurRad="38100" dist="38100" dir="2700000" algn="tl">
                    <a:srgbClr val="000000">
                      <a:alpha val="43137"/>
                    </a:srgbClr>
                  </a:outerShdw>
                </a:effectLst>
                <a:latin typeface="Cambria" panose="02040503050406030204" pitchFamily="18" charset="0"/>
                <a:ea typeface="Cambria" panose="02040503050406030204" pitchFamily="18" charset="0"/>
              </a:defRPr>
            </a:lvl1pPr>
          </a:lstStyle>
          <a:p>
            <a:pPr marL="457200" indent="-457200">
              <a:buFont typeface="Wingdings" panose="05000000000000000000" pitchFamily="2" charset="2"/>
              <a:buChar char="q"/>
            </a:pPr>
            <a:r>
              <a:rPr lang="en-IN" b="1" dirty="0">
                <a:ln/>
                <a:solidFill>
                  <a:schemeClr val="accent4"/>
                </a:solidFill>
                <a:effectLst/>
              </a:rPr>
              <a:t>INSIGHTS &amp; FINDINGS</a:t>
            </a:r>
          </a:p>
        </p:txBody>
      </p:sp>
      <p:sp>
        <p:nvSpPr>
          <p:cNvPr id="7" name="TextBox 6">
            <a:extLst>
              <a:ext uri="{FF2B5EF4-FFF2-40B4-BE49-F238E27FC236}">
                <a16:creationId xmlns:a16="http://schemas.microsoft.com/office/drawing/2014/main" id="{F71B515D-AF32-3DFE-DD9D-1BBB5E19FCBA}"/>
              </a:ext>
            </a:extLst>
          </p:cNvPr>
          <p:cNvSpPr txBox="1"/>
          <p:nvPr/>
        </p:nvSpPr>
        <p:spPr>
          <a:xfrm>
            <a:off x="6096000" y="3186938"/>
            <a:ext cx="4241204"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en-US"/>
            </a:defPPr>
            <a:lvl1pPr>
              <a:defRPr sz="2800">
                <a:effectLst>
                  <a:outerShdw blurRad="38100" dist="38100" dir="2700000" algn="tl">
                    <a:srgbClr val="000000">
                      <a:alpha val="43137"/>
                    </a:srgbClr>
                  </a:outerShdw>
                </a:effectLst>
                <a:latin typeface="Cambria" panose="02040503050406030204" pitchFamily="18" charset="0"/>
                <a:ea typeface="Cambria" panose="02040503050406030204" pitchFamily="18" charset="0"/>
              </a:defRPr>
            </a:lvl1pPr>
          </a:lstStyle>
          <a:p>
            <a:pPr marL="457200" indent="-457200">
              <a:buFont typeface="Wingdings" panose="05000000000000000000" pitchFamily="2" charset="2"/>
              <a:buChar char="q"/>
            </a:pPr>
            <a:r>
              <a:rPr lang="en-IN" b="1" dirty="0">
                <a:ln/>
                <a:solidFill>
                  <a:schemeClr val="accent4"/>
                </a:solidFill>
                <a:effectLst/>
              </a:rPr>
              <a:t>PRACTICAL EXERCISE</a:t>
            </a:r>
          </a:p>
        </p:txBody>
      </p:sp>
      <p:sp>
        <p:nvSpPr>
          <p:cNvPr id="8" name="TextBox 7">
            <a:extLst>
              <a:ext uri="{FF2B5EF4-FFF2-40B4-BE49-F238E27FC236}">
                <a16:creationId xmlns:a16="http://schemas.microsoft.com/office/drawing/2014/main" id="{B57D43E4-25E6-09C7-89A9-BD56F107065A}"/>
              </a:ext>
            </a:extLst>
          </p:cNvPr>
          <p:cNvSpPr txBox="1"/>
          <p:nvPr/>
        </p:nvSpPr>
        <p:spPr>
          <a:xfrm>
            <a:off x="6096000" y="3994633"/>
            <a:ext cx="3850566"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457200" indent="-457200">
              <a:buFont typeface="Wingdings" panose="05000000000000000000" pitchFamily="2" charset="2"/>
              <a:buChar char="q"/>
            </a:pPr>
            <a:r>
              <a:rPr lang="en-IN" sz="2800" b="1" dirty="0">
                <a:ln/>
                <a:solidFill>
                  <a:schemeClr val="accent4"/>
                </a:solidFill>
                <a:latin typeface="Cambria" panose="02040503050406030204" pitchFamily="18" charset="0"/>
                <a:ea typeface="Cambria" panose="02040503050406030204" pitchFamily="18" charset="0"/>
              </a:rPr>
              <a:t>DASHBOARD</a:t>
            </a:r>
          </a:p>
        </p:txBody>
      </p:sp>
      <p:pic>
        <p:nvPicPr>
          <p:cNvPr id="9" name="Picture 8">
            <a:extLst>
              <a:ext uri="{FF2B5EF4-FFF2-40B4-BE49-F238E27FC236}">
                <a16:creationId xmlns:a16="http://schemas.microsoft.com/office/drawing/2014/main" id="{7F60CA75-1C91-C565-6EC5-40E60DB84B5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04232" y="5091953"/>
            <a:ext cx="5175233" cy="1766048"/>
          </a:xfrm>
          <a:prstGeom prst="rect">
            <a:avLst/>
          </a:prstGeom>
        </p:spPr>
      </p:pic>
      <p:pic>
        <p:nvPicPr>
          <p:cNvPr id="11" name="Picture 10">
            <a:extLst>
              <a:ext uri="{FF2B5EF4-FFF2-40B4-BE49-F238E27FC236}">
                <a16:creationId xmlns:a16="http://schemas.microsoft.com/office/drawing/2014/main" id="{042D8BDB-324E-3627-A9DC-7B8AD9236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8" y="343463"/>
            <a:ext cx="1216395" cy="1216395"/>
          </a:xfrm>
          <a:prstGeom prst="rect">
            <a:avLst/>
          </a:prstGeom>
        </p:spPr>
      </p:pic>
      <p:sp>
        <p:nvSpPr>
          <p:cNvPr id="10" name="TextBox 9">
            <a:extLst>
              <a:ext uri="{FF2B5EF4-FFF2-40B4-BE49-F238E27FC236}">
                <a16:creationId xmlns:a16="http://schemas.microsoft.com/office/drawing/2014/main" id="{88E0DA8D-0097-38B3-C1F2-2684A66D2C44}"/>
              </a:ext>
            </a:extLst>
          </p:cNvPr>
          <p:cNvSpPr txBox="1"/>
          <p:nvPr/>
        </p:nvSpPr>
        <p:spPr>
          <a:xfrm>
            <a:off x="1272988" y="4593452"/>
            <a:ext cx="4241204" cy="5232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en-US"/>
            </a:defPPr>
            <a:lvl1pPr marL="457200" indent="-457200">
              <a:buFont typeface="Wingdings" panose="05000000000000000000" pitchFamily="2" charset="2"/>
              <a:buChar char="q"/>
              <a:defRPr sz="2800" b="1">
                <a:ln/>
                <a:solidFill>
                  <a:schemeClr val="accent4"/>
                </a:solidFill>
                <a:effectLst/>
                <a:latin typeface="Cambria" panose="02040503050406030204" pitchFamily="18" charset="0"/>
                <a:ea typeface="Cambria" panose="02040503050406030204" pitchFamily="18" charset="0"/>
              </a:defRPr>
            </a:lvl1pPr>
          </a:lstStyle>
          <a:p>
            <a:r>
              <a:rPr lang="en-US" dirty="0"/>
              <a:t>KEY TAKEAWAYS</a:t>
            </a:r>
            <a:endParaRPr lang="en-IN" dirty="0"/>
          </a:p>
        </p:txBody>
      </p:sp>
    </p:spTree>
    <p:extLst>
      <p:ext uri="{BB962C8B-B14F-4D97-AF65-F5344CB8AC3E}">
        <p14:creationId xmlns:p14="http://schemas.microsoft.com/office/powerpoint/2010/main" val="46951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randombar(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randombar(horizontal)">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randombar(horizontal)">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Duet classic car green">
                <a:extLst>
                  <a:ext uri="{FF2B5EF4-FFF2-40B4-BE49-F238E27FC236}">
                    <a16:creationId xmlns:a16="http://schemas.microsoft.com/office/drawing/2014/main" id="{465D222A-197A-839E-BC5D-CE0613DF5725}"/>
                  </a:ext>
                </a:extLst>
              </p:cNvPr>
              <p:cNvGraphicFramePr>
                <a:graphicFrameLocks noChangeAspect="1"/>
              </p:cNvGraphicFramePr>
              <p:nvPr>
                <p:extLst>
                  <p:ext uri="{D42A27DB-BD31-4B8C-83A1-F6EECF244321}">
                    <p14:modId xmlns:p14="http://schemas.microsoft.com/office/powerpoint/2010/main" val="4162621191"/>
                  </p:ext>
                </p:extLst>
              </p:nvPr>
            </p:nvGraphicFramePr>
            <p:xfrm>
              <a:off x="10511" y="3670807"/>
              <a:ext cx="4595801" cy="2864051"/>
            </p:xfrm>
            <a:graphic>
              <a:graphicData uri="http://schemas.microsoft.com/office/drawing/2017/model3d">
                <am3d:model3d r:embed="rId2">
                  <am3d:spPr>
                    <a:xfrm>
                      <a:off x="0" y="0"/>
                      <a:ext cx="4595801" cy="2864051"/>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402387" ay="1659029" az="187414"/>
                    <am3d:postTrans dx="0" dy="0" dz="0"/>
                  </am3d:trans>
                  <am3d:raster rName="Office3DRenderer" rVer="16.0.8326">
                    <am3d:blip r:embed="rId3"/>
                  </am3d:raster>
                  <am3d:objViewport viewportSz="6004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uet classic car green">
                <a:extLst>
                  <a:ext uri="{FF2B5EF4-FFF2-40B4-BE49-F238E27FC236}">
                    <a16:creationId xmlns:a16="http://schemas.microsoft.com/office/drawing/2014/main" id="{465D222A-197A-839E-BC5D-CE0613DF5725}"/>
                  </a:ext>
                </a:extLst>
              </p:cNvPr>
              <p:cNvPicPr>
                <a:picLocks noGrp="1" noRot="1" noChangeAspect="1" noMove="1" noResize="1" noEditPoints="1" noAdjustHandles="1" noChangeArrowheads="1" noChangeShapeType="1" noCrop="1"/>
              </p:cNvPicPr>
              <p:nvPr/>
            </p:nvPicPr>
            <p:blipFill>
              <a:blip r:embed="rId3"/>
              <a:stretch>
                <a:fillRect/>
              </a:stretch>
            </p:blipFill>
            <p:spPr>
              <a:xfrm>
                <a:off x="10511" y="3670807"/>
                <a:ext cx="4595801" cy="2864051"/>
              </a:xfrm>
              <a:prstGeom prst="rect">
                <a:avLst/>
              </a:prstGeom>
            </p:spPr>
          </p:pic>
        </mc:Fallback>
      </mc:AlternateContent>
      <p:sp>
        <p:nvSpPr>
          <p:cNvPr id="3" name="TextBox 2">
            <a:extLst>
              <a:ext uri="{FF2B5EF4-FFF2-40B4-BE49-F238E27FC236}">
                <a16:creationId xmlns:a16="http://schemas.microsoft.com/office/drawing/2014/main" id="{673317E9-6BD9-893C-B9E8-3FB0911968FD}"/>
              </a:ext>
            </a:extLst>
          </p:cNvPr>
          <p:cNvSpPr txBox="1"/>
          <p:nvPr/>
        </p:nvSpPr>
        <p:spPr>
          <a:xfrm>
            <a:off x="555812" y="727351"/>
            <a:ext cx="6203576" cy="584775"/>
          </a:xfrm>
          <a:prstGeom prst="rect">
            <a:avLst/>
          </a:prstGeom>
          <a:noFill/>
        </p:spPr>
        <p:txBody>
          <a:bodyPr wrap="square" rtlCol="0">
            <a:spAutoFit/>
          </a:bodyPr>
          <a:lstStyle>
            <a:defPPr>
              <a:defRPr lang="en-US"/>
            </a:defPPr>
            <a:lvl1pPr>
              <a:defRPr sz="3200" b="1">
                <a:effectLst>
                  <a:outerShdw blurRad="38100" dist="38100" dir="2700000" algn="tl">
                    <a:srgbClr val="000000">
                      <a:alpha val="43137"/>
                    </a:srgbClr>
                  </a:outerShdw>
                </a:effectLst>
                <a:latin typeface="Bell MT" panose="02020503060305020303" pitchFamily="18" charset="0"/>
              </a:defRPr>
            </a:lvl1pPr>
          </a:lstStyle>
          <a:p>
            <a:r>
              <a:rPr lang="en-US" dirty="0"/>
              <a:t>Top 10 Total Vehicles by Model:</a:t>
            </a:r>
          </a:p>
        </p:txBody>
      </p:sp>
      <p:pic>
        <p:nvPicPr>
          <p:cNvPr id="6" name="Picture 5">
            <a:extLst>
              <a:ext uri="{FF2B5EF4-FFF2-40B4-BE49-F238E27FC236}">
                <a16:creationId xmlns:a16="http://schemas.microsoft.com/office/drawing/2014/main" id="{E3F82F5C-DCB7-75AD-D2B0-A75815FA44A7}"/>
              </a:ext>
            </a:extLst>
          </p:cNvPr>
          <p:cNvPicPr>
            <a:picLocks noChangeAspect="1"/>
          </p:cNvPicPr>
          <p:nvPr/>
        </p:nvPicPr>
        <p:blipFill>
          <a:blip r:embed="rId4"/>
          <a:stretch>
            <a:fillRect/>
          </a:stretch>
        </p:blipFill>
        <p:spPr>
          <a:xfrm>
            <a:off x="5730190" y="2139846"/>
            <a:ext cx="3134162" cy="2829320"/>
          </a:xfrm>
          <a:prstGeom prst="rect">
            <a:avLst/>
          </a:prstGeom>
        </p:spPr>
      </p:pic>
      <p:pic>
        <p:nvPicPr>
          <p:cNvPr id="9" name="Picture 8">
            <a:extLst>
              <a:ext uri="{FF2B5EF4-FFF2-40B4-BE49-F238E27FC236}">
                <a16:creationId xmlns:a16="http://schemas.microsoft.com/office/drawing/2014/main" id="{49B1776E-C512-03E0-B3CA-650934C9BB50}"/>
              </a:ext>
            </a:extLst>
          </p:cNvPr>
          <p:cNvPicPr>
            <a:picLocks noChangeAspect="1"/>
          </p:cNvPicPr>
          <p:nvPr/>
        </p:nvPicPr>
        <p:blipFill>
          <a:blip r:embed="rId5"/>
          <a:stretch>
            <a:fillRect/>
          </a:stretch>
        </p:blipFill>
        <p:spPr>
          <a:xfrm>
            <a:off x="555812" y="1896447"/>
            <a:ext cx="1552792" cy="2114845"/>
          </a:xfrm>
          <a:prstGeom prst="rect">
            <a:avLst/>
          </a:prstGeom>
        </p:spPr>
      </p:pic>
    </p:spTree>
    <p:extLst>
      <p:ext uri="{BB962C8B-B14F-4D97-AF65-F5344CB8AC3E}">
        <p14:creationId xmlns:p14="http://schemas.microsoft.com/office/powerpoint/2010/main" val="120675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3A7CC6-A784-9224-E3D5-29AE389A265C}"/>
              </a:ext>
            </a:extLst>
          </p:cNvPr>
          <p:cNvSpPr txBox="1"/>
          <p:nvPr/>
        </p:nvSpPr>
        <p:spPr>
          <a:xfrm>
            <a:off x="1842246" y="394127"/>
            <a:ext cx="6813177"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4400" b="1" i="0" u="sng" strike="noStrike" cap="none" spc="0" normalizeH="0" baseline="0">
                <a:ln>
                  <a:noFill/>
                </a:ln>
                <a:solidFill>
                  <a:schemeClr val="accent2">
                    <a:lumMod val="50000"/>
                  </a:schemeClr>
                </a:solidFill>
                <a:effectLst>
                  <a:outerShdw blurRad="38100" dist="38100" dir="2700000" algn="tl">
                    <a:srgbClr val="000000">
                      <a:alpha val="43137"/>
                    </a:srgbClr>
                  </a:outerShdw>
                </a:effectLst>
                <a:uLnTx/>
                <a:uFillTx/>
                <a:latin typeface="Constantia" panose="02030602050306030303" pitchFamily="18" charset="0"/>
              </a:defRPr>
            </a:lvl1pPr>
          </a:lstStyle>
          <a:p>
            <a:r>
              <a:rPr lang="en-IN" dirty="0"/>
              <a:t>INSIGHTS &amp; FINDINGS</a:t>
            </a:r>
          </a:p>
        </p:txBody>
      </p:sp>
      <p:sp>
        <p:nvSpPr>
          <p:cNvPr id="7" name="TextBox 6">
            <a:extLst>
              <a:ext uri="{FF2B5EF4-FFF2-40B4-BE49-F238E27FC236}">
                <a16:creationId xmlns:a16="http://schemas.microsoft.com/office/drawing/2014/main" id="{D97A76E0-C128-1D5B-9D4D-C7EC162F6161}"/>
              </a:ext>
            </a:extLst>
          </p:cNvPr>
          <p:cNvSpPr txBox="1"/>
          <p:nvPr/>
        </p:nvSpPr>
        <p:spPr>
          <a:xfrm>
            <a:off x="1165408" y="2009925"/>
            <a:ext cx="7924804" cy="3724096"/>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Georgia" panose="02040502050405020303" pitchFamily="18" charset="0"/>
              </a:rPr>
              <a:t>Average electric range is </a:t>
            </a:r>
            <a:r>
              <a:rPr lang="en-IN" sz="2400" dirty="0">
                <a:effectLst>
                  <a:outerShdw blurRad="38100" dist="38100" dir="2700000" algn="tl">
                    <a:srgbClr val="000000">
                      <a:alpha val="43137"/>
                    </a:srgbClr>
                  </a:outerShdw>
                </a:effectLst>
                <a:latin typeface="Century" panose="02040604050505020304" pitchFamily="18" charset="0"/>
              </a:rPr>
              <a:t>68.</a:t>
            </a:r>
          </a:p>
          <a:p>
            <a:endParaRPr lang="en-IN" sz="2400" dirty="0">
              <a:latin typeface="Georgia" panose="02040502050405020303" pitchFamily="18" charset="0"/>
            </a:endParaRPr>
          </a:p>
          <a:p>
            <a:pPr marL="285750" indent="-285750">
              <a:buFont typeface="Wingdings" panose="05000000000000000000" pitchFamily="2" charset="2"/>
              <a:buChar char="q"/>
            </a:pPr>
            <a:r>
              <a:rPr lang="en-IN" dirty="0">
                <a:latin typeface="Georgia" panose="02040502050405020303" pitchFamily="18" charset="0"/>
              </a:rPr>
              <a:t>Total</a:t>
            </a:r>
            <a:r>
              <a:rPr lang="en-IN" dirty="0"/>
              <a:t> </a:t>
            </a:r>
            <a:r>
              <a:rPr lang="en-IN" sz="2400" dirty="0">
                <a:effectLst>
                  <a:outerShdw blurRad="38100" dist="38100" dir="2700000" algn="tl">
                    <a:srgbClr val="000000">
                      <a:alpha val="43137"/>
                    </a:srgbClr>
                  </a:outerShdw>
                </a:effectLst>
                <a:latin typeface="Century" panose="02040604050505020304" pitchFamily="18" charset="0"/>
              </a:rPr>
              <a:t>37,079</a:t>
            </a:r>
            <a:r>
              <a:rPr lang="en-IN" dirty="0"/>
              <a:t> </a:t>
            </a:r>
            <a:r>
              <a:rPr lang="en-IN" dirty="0">
                <a:latin typeface="Georgia" panose="02040502050405020303" pitchFamily="18" charset="0"/>
              </a:rPr>
              <a:t>vehicles</a:t>
            </a:r>
            <a:r>
              <a:rPr lang="en-IN" dirty="0"/>
              <a:t> </a:t>
            </a:r>
            <a:r>
              <a:rPr lang="en-IN" dirty="0">
                <a:latin typeface="Georgia" panose="02040502050405020303" pitchFamily="18" charset="0"/>
              </a:rPr>
              <a:t>manufactured in the year</a:t>
            </a:r>
            <a:r>
              <a:rPr lang="en-IN" dirty="0"/>
              <a:t> </a:t>
            </a:r>
            <a:r>
              <a:rPr lang="en-IN" sz="2400" dirty="0">
                <a:effectLst>
                  <a:outerShdw blurRad="38100" dist="38100" dir="2700000" algn="tl">
                    <a:srgbClr val="000000">
                      <a:alpha val="43137"/>
                    </a:srgbClr>
                  </a:outerShdw>
                </a:effectLst>
                <a:latin typeface="Century" panose="02040604050505020304" pitchFamily="18" charset="0"/>
              </a:rPr>
              <a:t>2023.</a:t>
            </a:r>
          </a:p>
          <a:p>
            <a:endParaRPr lang="en-IN" sz="2400" dirty="0"/>
          </a:p>
          <a:p>
            <a:pPr marL="285750" indent="-285750">
              <a:buFont typeface="Wingdings" panose="05000000000000000000" pitchFamily="2" charset="2"/>
              <a:buChar char="q"/>
            </a:pPr>
            <a:r>
              <a:rPr lang="en-IN" dirty="0">
                <a:latin typeface="Georgia" panose="02040502050405020303" pitchFamily="18" charset="0"/>
              </a:rPr>
              <a:t>Highest best selling model is </a:t>
            </a:r>
            <a:r>
              <a:rPr lang="en-IN" dirty="0"/>
              <a:t>“</a:t>
            </a:r>
            <a:r>
              <a:rPr lang="en-IN" dirty="0">
                <a:effectLst>
                  <a:outerShdw blurRad="38100" dist="38100" dir="2700000" algn="tl">
                    <a:srgbClr val="000000">
                      <a:alpha val="43137"/>
                    </a:srgbClr>
                  </a:outerShdw>
                </a:effectLst>
                <a:latin typeface="Century" panose="02040604050505020304" pitchFamily="18" charset="0"/>
              </a:rPr>
              <a:t>MODEL  Y” </a:t>
            </a:r>
            <a:r>
              <a:rPr lang="en-IN" dirty="0">
                <a:latin typeface="Georgia" panose="02040502050405020303" pitchFamily="18" charset="0"/>
              </a:rPr>
              <a:t>and the sales is</a:t>
            </a:r>
            <a:r>
              <a:rPr lang="en-IN" dirty="0"/>
              <a:t> </a:t>
            </a:r>
            <a:r>
              <a:rPr lang="en-IN" sz="2400" dirty="0">
                <a:effectLst>
                  <a:outerShdw blurRad="38100" dist="38100" dir="2700000" algn="tl">
                    <a:srgbClr val="000000">
                      <a:alpha val="43137"/>
                    </a:srgbClr>
                  </a:outerShdw>
                </a:effectLst>
                <a:latin typeface="Century" panose="02040604050505020304" pitchFamily="18" charset="0"/>
              </a:rPr>
              <a:t>28,502.</a:t>
            </a:r>
          </a:p>
          <a:p>
            <a:endParaRPr lang="en-IN" sz="2400" dirty="0"/>
          </a:p>
          <a:p>
            <a:pPr marL="285750" indent="-285750">
              <a:buFont typeface="Wingdings" panose="05000000000000000000" pitchFamily="2" charset="2"/>
              <a:buChar char="q"/>
            </a:pPr>
            <a:r>
              <a:rPr lang="en-IN" dirty="0">
                <a:latin typeface="Georgia" panose="02040502050405020303" pitchFamily="18" charset="0"/>
              </a:rPr>
              <a:t>Washington state has maximum contribution of vehicles i.e.</a:t>
            </a:r>
            <a:r>
              <a:rPr lang="en-IN" dirty="0"/>
              <a:t> </a:t>
            </a:r>
            <a:r>
              <a:rPr lang="en-IN" sz="2400" dirty="0">
                <a:effectLst>
                  <a:outerShdw blurRad="38100" dist="38100" dir="2700000" algn="tl">
                    <a:srgbClr val="000000">
                      <a:alpha val="43137"/>
                    </a:srgbClr>
                  </a:outerShdw>
                </a:effectLst>
                <a:latin typeface="Century" panose="02040604050505020304" pitchFamily="18" charset="0"/>
              </a:rPr>
              <a:t>1,50,082</a:t>
            </a:r>
            <a:r>
              <a:rPr lang="en-IN" dirty="0"/>
              <a:t>.</a:t>
            </a:r>
          </a:p>
          <a:p>
            <a:endParaRPr lang="en-IN" sz="2400" dirty="0"/>
          </a:p>
          <a:p>
            <a:pPr marL="285750" indent="-285750">
              <a:buFont typeface="Wingdings" panose="05000000000000000000" pitchFamily="2" charset="2"/>
              <a:buChar char="q"/>
            </a:pPr>
            <a:r>
              <a:rPr lang="en-IN" dirty="0">
                <a:latin typeface="Georgia" panose="02040502050405020303" pitchFamily="18" charset="0"/>
              </a:rPr>
              <a:t>Highest</a:t>
            </a:r>
            <a:r>
              <a:rPr lang="en-IN" dirty="0"/>
              <a:t> </a:t>
            </a:r>
            <a:r>
              <a:rPr lang="en-IN" dirty="0">
                <a:latin typeface="Georgia" panose="02040502050405020303" pitchFamily="18" charset="0"/>
              </a:rPr>
              <a:t>battery electric vehicles </a:t>
            </a:r>
            <a:r>
              <a:rPr lang="en-IN" dirty="0"/>
              <a:t>(</a:t>
            </a:r>
            <a:r>
              <a:rPr lang="en-IN" dirty="0">
                <a:effectLst>
                  <a:outerShdw blurRad="38100" dist="38100" dir="2700000" algn="tl">
                    <a:srgbClr val="000000">
                      <a:alpha val="43137"/>
                    </a:srgbClr>
                  </a:outerShdw>
                </a:effectLst>
                <a:latin typeface="Century" panose="02040604050505020304" pitchFamily="18" charset="0"/>
              </a:rPr>
              <a:t>BEV), </a:t>
            </a:r>
            <a:r>
              <a:rPr lang="en-IN" sz="2400" dirty="0">
                <a:effectLst>
                  <a:outerShdw blurRad="38100" dist="38100" dir="2700000" algn="tl">
                    <a:srgbClr val="000000">
                      <a:alpha val="43137"/>
                    </a:srgbClr>
                  </a:outerShdw>
                </a:effectLst>
                <a:latin typeface="Century" panose="02040604050505020304" pitchFamily="18" charset="0"/>
              </a:rPr>
              <a:t>1,16,529</a:t>
            </a:r>
            <a:r>
              <a:rPr lang="en-IN" b="1" dirty="0">
                <a:effectLst>
                  <a:outerShdw blurRad="38100" dist="38100" dir="2700000" algn="tl">
                    <a:srgbClr val="000000">
                      <a:alpha val="43137"/>
                    </a:srgbClr>
                  </a:outerShdw>
                </a:effectLst>
                <a:latin typeface="Century" panose="02040604050505020304" pitchFamily="18" charset="0"/>
              </a:rPr>
              <a:t> </a:t>
            </a:r>
            <a:r>
              <a:rPr lang="en-IN" dirty="0">
                <a:latin typeface="Georgia" panose="02040502050405020303" pitchFamily="18" charset="0"/>
              </a:rPr>
              <a:t>sold in the state of </a:t>
            </a:r>
            <a:r>
              <a:rPr lang="en-IN" sz="2000" dirty="0">
                <a:effectLst>
                  <a:outerShdw blurRad="38100" dist="38100" dir="2700000" algn="tl">
                    <a:srgbClr val="000000">
                      <a:alpha val="43137"/>
                    </a:srgbClr>
                  </a:outerShdw>
                </a:effectLst>
                <a:latin typeface="Georgia" panose="02040502050405020303" pitchFamily="18" charset="0"/>
              </a:rPr>
              <a:t>Washington</a:t>
            </a:r>
            <a:r>
              <a:rPr lang="en-IN" dirty="0">
                <a:latin typeface="Georgia" panose="02040502050405020303" pitchFamily="18" charset="0"/>
              </a:rPr>
              <a:t>.</a:t>
            </a:r>
          </a:p>
        </p:txBody>
      </p:sp>
      <p:pic>
        <p:nvPicPr>
          <p:cNvPr id="12" name="Picture 11">
            <a:extLst>
              <a:ext uri="{FF2B5EF4-FFF2-40B4-BE49-F238E27FC236}">
                <a16:creationId xmlns:a16="http://schemas.microsoft.com/office/drawing/2014/main" id="{A1DC7C34-CBBB-2FC7-19E2-C2EB720A7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714" y="116215"/>
            <a:ext cx="1470532" cy="1470532"/>
          </a:xfrm>
          <a:prstGeom prst="rect">
            <a:avLst/>
          </a:prstGeom>
        </p:spPr>
      </p:pic>
    </p:spTree>
    <p:extLst>
      <p:ext uri="{BB962C8B-B14F-4D97-AF65-F5344CB8AC3E}">
        <p14:creationId xmlns:p14="http://schemas.microsoft.com/office/powerpoint/2010/main" val="256597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plus(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85CEA5-40D1-D14A-0A30-7C566987A794}"/>
              </a:ext>
            </a:extLst>
          </p:cNvPr>
          <p:cNvSpPr txBox="1"/>
          <p:nvPr/>
        </p:nvSpPr>
        <p:spPr>
          <a:xfrm>
            <a:off x="1842246" y="394127"/>
            <a:ext cx="6813177"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4400" b="1" i="0" u="sng" strike="noStrike" cap="none" spc="0" normalizeH="0" baseline="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defRPr>
            </a:lvl1pPr>
          </a:lstStyle>
          <a:p>
            <a:r>
              <a:rPr lang="en-IN" dirty="0">
                <a:solidFill>
                  <a:schemeClr val="accent2">
                    <a:lumMod val="50000"/>
                  </a:schemeClr>
                </a:solidFill>
              </a:rPr>
              <a:t>INSIGHTS &amp; FINDINGS</a:t>
            </a:r>
          </a:p>
        </p:txBody>
      </p:sp>
      <p:sp>
        <p:nvSpPr>
          <p:cNvPr id="3" name="TextBox 2">
            <a:extLst>
              <a:ext uri="{FF2B5EF4-FFF2-40B4-BE49-F238E27FC236}">
                <a16:creationId xmlns:a16="http://schemas.microsoft.com/office/drawing/2014/main" id="{70537163-03DF-384C-9108-A3DFDCD12CA9}"/>
              </a:ext>
            </a:extLst>
          </p:cNvPr>
          <p:cNvSpPr txBox="1"/>
          <p:nvPr/>
        </p:nvSpPr>
        <p:spPr>
          <a:xfrm>
            <a:off x="5069540" y="3262240"/>
            <a:ext cx="2673863" cy="523220"/>
          </a:xfrm>
          <a:prstGeom prst="rect">
            <a:avLst/>
          </a:prstGeom>
          <a:noFill/>
        </p:spPr>
        <p:txBody>
          <a:bodyPr wrap="square" rtlCol="0">
            <a:spAutoFit/>
          </a:bodyPr>
          <a:lstStyle/>
          <a:p>
            <a:r>
              <a:rPr lang="en-IN" sz="2800" dirty="0">
                <a:solidFill>
                  <a:srgbClr val="C00000"/>
                </a:solidFill>
                <a:effectLst>
                  <a:outerShdw blurRad="38100" dist="38100" dir="2700000" algn="tl">
                    <a:srgbClr val="000000">
                      <a:alpha val="43137"/>
                    </a:srgbClr>
                  </a:outerShdw>
                </a:effectLst>
                <a:latin typeface="Century" panose="02040604050505020304" pitchFamily="18" charset="0"/>
              </a:rPr>
              <a:t>Total Vehicles</a:t>
            </a:r>
          </a:p>
        </p:txBody>
      </p:sp>
      <p:pic>
        <p:nvPicPr>
          <p:cNvPr id="7" name="Graphic 6">
            <a:extLst>
              <a:ext uri="{FF2B5EF4-FFF2-40B4-BE49-F238E27FC236}">
                <a16:creationId xmlns:a16="http://schemas.microsoft.com/office/drawing/2014/main" id="{409DE3B8-7259-FDE9-07F9-6F30C9C802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6338047" y="3760475"/>
            <a:ext cx="5748752" cy="3057918"/>
          </a:xfrm>
          <a:prstGeom prst="rect">
            <a:avLst/>
          </a:prstGeom>
        </p:spPr>
      </p:pic>
      <p:sp>
        <p:nvSpPr>
          <p:cNvPr id="23" name="TextBox 22">
            <a:extLst>
              <a:ext uri="{FF2B5EF4-FFF2-40B4-BE49-F238E27FC236}">
                <a16:creationId xmlns:a16="http://schemas.microsoft.com/office/drawing/2014/main" id="{FB1E15F2-66D8-8FD4-2D47-74216885C2DB}"/>
              </a:ext>
            </a:extLst>
          </p:cNvPr>
          <p:cNvSpPr txBox="1"/>
          <p:nvPr/>
        </p:nvSpPr>
        <p:spPr>
          <a:xfrm>
            <a:off x="2496670" y="1335741"/>
            <a:ext cx="5504328" cy="2015936"/>
          </a:xfrm>
          <a:prstGeom prst="rect">
            <a:avLst/>
          </a:prstGeom>
          <a:noFill/>
        </p:spPr>
        <p:txBody>
          <a:bodyPr wrap="square" rtlCol="0">
            <a:spAutoFit/>
          </a:bodyPr>
          <a:lstStyle/>
          <a:p>
            <a:r>
              <a:rPr lang="en-IN" sz="12500" dirty="0">
                <a:effectLst>
                  <a:outerShdw blurRad="38100" dist="38100" dir="2700000" algn="tl">
                    <a:srgbClr val="000000">
                      <a:alpha val="43137"/>
                    </a:srgbClr>
                  </a:outerShdw>
                </a:effectLst>
                <a:latin typeface="Constantia" panose="02030602050306030303" pitchFamily="18" charset="0"/>
              </a:rPr>
              <a:t>1</a:t>
            </a:r>
            <a:r>
              <a:rPr lang="en-IN" sz="6000" dirty="0">
                <a:effectLst>
                  <a:outerShdw blurRad="38100" dist="38100" dir="2700000" algn="tl">
                    <a:srgbClr val="000000">
                      <a:alpha val="43137"/>
                    </a:srgbClr>
                  </a:outerShdw>
                </a:effectLst>
                <a:latin typeface="Constantia" panose="02030602050306030303" pitchFamily="18" charset="0"/>
              </a:rPr>
              <a:t>,</a:t>
            </a:r>
            <a:r>
              <a:rPr lang="en-IN" sz="12500" dirty="0">
                <a:effectLst>
                  <a:outerShdw blurRad="38100" dist="38100" dir="2700000" algn="tl">
                    <a:srgbClr val="000000">
                      <a:alpha val="43137"/>
                    </a:srgbClr>
                  </a:outerShdw>
                </a:effectLst>
                <a:latin typeface="Constantia" panose="02030602050306030303" pitchFamily="18" charset="0"/>
              </a:rPr>
              <a:t>50</a:t>
            </a:r>
            <a:r>
              <a:rPr lang="en-IN" sz="6000" dirty="0">
                <a:effectLst>
                  <a:outerShdw blurRad="38100" dist="38100" dir="2700000" algn="tl">
                    <a:srgbClr val="000000">
                      <a:alpha val="43137"/>
                    </a:srgbClr>
                  </a:outerShdw>
                </a:effectLst>
                <a:latin typeface="Constantia" panose="02030602050306030303" pitchFamily="18" charset="0"/>
              </a:rPr>
              <a:t>,</a:t>
            </a:r>
            <a:r>
              <a:rPr lang="en-IN" sz="12500" dirty="0">
                <a:effectLst>
                  <a:outerShdw blurRad="38100" dist="38100" dir="2700000" algn="tl">
                    <a:srgbClr val="000000">
                      <a:alpha val="43137"/>
                    </a:srgbClr>
                  </a:outerShdw>
                </a:effectLst>
                <a:latin typeface="Constantia" panose="02030602050306030303" pitchFamily="18" charset="0"/>
              </a:rPr>
              <a:t>422</a:t>
            </a:r>
          </a:p>
        </p:txBody>
      </p:sp>
      <p:pic>
        <p:nvPicPr>
          <p:cNvPr id="27" name="Picture 2">
            <a:extLst>
              <a:ext uri="{FF2B5EF4-FFF2-40B4-BE49-F238E27FC236}">
                <a16:creationId xmlns:a16="http://schemas.microsoft.com/office/drawing/2014/main" id="{36201431-EA0F-6132-5D6D-EA6BFA3DF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52" y="4222304"/>
            <a:ext cx="2826284" cy="16675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E749B5F-FFE3-2A63-DEB5-AD000CB467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714" y="116215"/>
            <a:ext cx="1470532" cy="1470532"/>
          </a:xfrm>
          <a:prstGeom prst="rect">
            <a:avLst/>
          </a:prstGeom>
        </p:spPr>
      </p:pic>
    </p:spTree>
    <p:extLst>
      <p:ext uri="{BB962C8B-B14F-4D97-AF65-F5344CB8AC3E}">
        <p14:creationId xmlns:p14="http://schemas.microsoft.com/office/powerpoint/2010/main" val="20266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1000" fill="hold"/>
                                        <p:tgtEl>
                                          <p:spTgt spid="27"/>
                                        </p:tgtEl>
                                        <p:attrNameLst>
                                          <p:attrName>ppt_w</p:attrName>
                                        </p:attrNameLst>
                                      </p:cBhvr>
                                      <p:tavLst>
                                        <p:tav tm="0">
                                          <p:val>
                                            <p:fltVal val="0"/>
                                          </p:val>
                                        </p:tav>
                                        <p:tav tm="100000">
                                          <p:val>
                                            <p:strVal val="#ppt_w"/>
                                          </p:val>
                                        </p:tav>
                                      </p:tavLst>
                                    </p:anim>
                                    <p:anim calcmode="lin" valueType="num">
                                      <p:cBhvr>
                                        <p:cTn id="34" dur="1000" fill="hold"/>
                                        <p:tgtEl>
                                          <p:spTgt spid="27"/>
                                        </p:tgtEl>
                                        <p:attrNameLst>
                                          <p:attrName>ppt_h</p:attrName>
                                        </p:attrNameLst>
                                      </p:cBhvr>
                                      <p:tavLst>
                                        <p:tav tm="0">
                                          <p:val>
                                            <p:fltVal val="0"/>
                                          </p:val>
                                        </p:tav>
                                        <p:tav tm="100000">
                                          <p:val>
                                            <p:strVal val="#ppt_h"/>
                                          </p:val>
                                        </p:tav>
                                      </p:tavLst>
                                    </p:anim>
                                    <p:anim calcmode="lin" valueType="num">
                                      <p:cBhvr>
                                        <p:cTn id="35" dur="1000" fill="hold"/>
                                        <p:tgtEl>
                                          <p:spTgt spid="27"/>
                                        </p:tgtEl>
                                        <p:attrNameLst>
                                          <p:attrName>style.rotation</p:attrName>
                                        </p:attrNameLst>
                                      </p:cBhvr>
                                      <p:tavLst>
                                        <p:tav tm="0">
                                          <p:val>
                                            <p:fltVal val="90"/>
                                          </p:val>
                                        </p:tav>
                                        <p:tav tm="100000">
                                          <p:val>
                                            <p:fltVal val="0"/>
                                          </p:val>
                                        </p:tav>
                                      </p:tavLst>
                                    </p:anim>
                                    <p:animEffect transition="in" filter="fade">
                                      <p:cBhvr>
                                        <p:cTn id="3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A9B2C3-239F-3179-157F-584043F134E2}"/>
              </a:ext>
            </a:extLst>
          </p:cNvPr>
          <p:cNvSpPr txBox="1"/>
          <p:nvPr/>
        </p:nvSpPr>
        <p:spPr>
          <a:xfrm>
            <a:off x="2275081" y="206889"/>
            <a:ext cx="6006352" cy="769441"/>
          </a:xfrm>
          <a:prstGeom prst="rect">
            <a:avLst/>
          </a:prstGeom>
          <a:noFill/>
        </p:spPr>
        <p:txBody>
          <a:bodyPr wrap="square" rtlCol="0">
            <a:spAutoFit/>
          </a:bodyPr>
          <a:lstStyle/>
          <a:p>
            <a:r>
              <a:rPr lang="en-IN" sz="4400" dirty="0">
                <a:effectLst>
                  <a:outerShdw blurRad="38100" dist="38100" dir="2700000" algn="tl">
                    <a:srgbClr val="000000">
                      <a:alpha val="43137"/>
                    </a:srgbClr>
                  </a:outerShdw>
                </a:effectLst>
                <a:latin typeface="Constantia" panose="02030602050306030303" pitchFamily="18" charset="0"/>
              </a:rPr>
              <a:t>Total Vehicles By Make</a:t>
            </a:r>
          </a:p>
        </p:txBody>
      </p:sp>
      <p:sp>
        <p:nvSpPr>
          <p:cNvPr id="3" name="Google Shape;1489;p56">
            <a:extLst>
              <a:ext uri="{FF2B5EF4-FFF2-40B4-BE49-F238E27FC236}">
                <a16:creationId xmlns:a16="http://schemas.microsoft.com/office/drawing/2014/main" id="{163719F5-05AD-1B38-8A65-AD8262E968E0}"/>
              </a:ext>
            </a:extLst>
          </p:cNvPr>
          <p:cNvSpPr txBox="1"/>
          <p:nvPr/>
        </p:nvSpPr>
        <p:spPr>
          <a:xfrm>
            <a:off x="2306616" y="1400415"/>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01</a:t>
            </a:r>
            <a:endParaRPr sz="1600" dirty="0">
              <a:solidFill>
                <a:srgbClr val="006600"/>
              </a:solidFill>
              <a:latin typeface="Fjalla One"/>
              <a:ea typeface="Fjalla One"/>
              <a:cs typeface="Fjalla One"/>
              <a:sym typeface="Fjalla One"/>
            </a:endParaRPr>
          </a:p>
        </p:txBody>
      </p:sp>
      <p:cxnSp>
        <p:nvCxnSpPr>
          <p:cNvPr id="4" name="Google Shape;1501;p56">
            <a:extLst>
              <a:ext uri="{FF2B5EF4-FFF2-40B4-BE49-F238E27FC236}">
                <a16:creationId xmlns:a16="http://schemas.microsoft.com/office/drawing/2014/main" id="{383CFB27-67C0-1C51-0940-4D42962F7B37}"/>
              </a:ext>
            </a:extLst>
          </p:cNvPr>
          <p:cNvCxnSpPr>
            <a:cxnSpLocks/>
            <a:endCxn id="10" idx="1"/>
          </p:cNvCxnSpPr>
          <p:nvPr/>
        </p:nvCxnSpPr>
        <p:spPr>
          <a:xfrm>
            <a:off x="2845341" y="1535878"/>
            <a:ext cx="962932" cy="343325"/>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5" name="Google Shape;1490;p56">
            <a:extLst>
              <a:ext uri="{FF2B5EF4-FFF2-40B4-BE49-F238E27FC236}">
                <a16:creationId xmlns:a16="http://schemas.microsoft.com/office/drawing/2014/main" id="{AE01F49F-4B18-3D4E-0D30-C5B55EAF2D94}"/>
              </a:ext>
            </a:extLst>
          </p:cNvPr>
          <p:cNvSpPr txBox="1"/>
          <p:nvPr/>
        </p:nvSpPr>
        <p:spPr>
          <a:xfrm>
            <a:off x="2045418" y="1202659"/>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TESLA</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6" name="Google Shape;1490;p56">
            <a:extLst>
              <a:ext uri="{FF2B5EF4-FFF2-40B4-BE49-F238E27FC236}">
                <a16:creationId xmlns:a16="http://schemas.microsoft.com/office/drawing/2014/main" id="{12BC4471-E0B7-AF7F-8458-654A5145D851}"/>
              </a:ext>
            </a:extLst>
          </p:cNvPr>
          <p:cNvSpPr txBox="1"/>
          <p:nvPr/>
        </p:nvSpPr>
        <p:spPr>
          <a:xfrm>
            <a:off x="2170923" y="1799273"/>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68943</a:t>
            </a:r>
            <a:endParaRPr sz="1600" dirty="0">
              <a:solidFill>
                <a:srgbClr val="C00000"/>
              </a:solidFill>
              <a:latin typeface="Fjalla One"/>
              <a:ea typeface="Fjalla One"/>
              <a:cs typeface="Fjalla One"/>
              <a:sym typeface="Fjalla One"/>
            </a:endParaRPr>
          </a:p>
        </p:txBody>
      </p:sp>
      <p:sp>
        <p:nvSpPr>
          <p:cNvPr id="10" name="Google Shape;1489;p56">
            <a:extLst>
              <a:ext uri="{FF2B5EF4-FFF2-40B4-BE49-F238E27FC236}">
                <a16:creationId xmlns:a16="http://schemas.microsoft.com/office/drawing/2014/main" id="{ABA033F2-C642-3917-79A2-83ABB69DC7AC}"/>
              </a:ext>
            </a:extLst>
          </p:cNvPr>
          <p:cNvSpPr txBox="1"/>
          <p:nvPr/>
        </p:nvSpPr>
        <p:spPr>
          <a:xfrm>
            <a:off x="3808273" y="1724851"/>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02</a:t>
            </a:r>
            <a:endParaRPr sz="1600" dirty="0">
              <a:solidFill>
                <a:srgbClr val="006600"/>
              </a:solidFill>
              <a:latin typeface="Fjalla One"/>
              <a:ea typeface="Fjalla One"/>
              <a:cs typeface="Fjalla One"/>
              <a:sym typeface="Fjalla One"/>
            </a:endParaRPr>
          </a:p>
        </p:txBody>
      </p:sp>
      <p:sp>
        <p:nvSpPr>
          <p:cNvPr id="11" name="Google Shape;1490;p56">
            <a:extLst>
              <a:ext uri="{FF2B5EF4-FFF2-40B4-BE49-F238E27FC236}">
                <a16:creationId xmlns:a16="http://schemas.microsoft.com/office/drawing/2014/main" id="{E41EE77A-78FA-361C-C711-D870888466A6}"/>
              </a:ext>
            </a:extLst>
          </p:cNvPr>
          <p:cNvSpPr txBox="1"/>
          <p:nvPr/>
        </p:nvSpPr>
        <p:spPr>
          <a:xfrm>
            <a:off x="3547075" y="1527095"/>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NISSAN</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12" name="Google Shape;1490;p56">
            <a:extLst>
              <a:ext uri="{FF2B5EF4-FFF2-40B4-BE49-F238E27FC236}">
                <a16:creationId xmlns:a16="http://schemas.microsoft.com/office/drawing/2014/main" id="{58E6C4CD-998B-057B-3212-BC4991E8586E}"/>
              </a:ext>
            </a:extLst>
          </p:cNvPr>
          <p:cNvSpPr txBox="1"/>
          <p:nvPr/>
        </p:nvSpPr>
        <p:spPr>
          <a:xfrm>
            <a:off x="3672580" y="2123709"/>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13497</a:t>
            </a:r>
            <a:endParaRPr sz="1600" dirty="0">
              <a:solidFill>
                <a:srgbClr val="C00000"/>
              </a:solidFill>
              <a:latin typeface="Fjalla One"/>
              <a:ea typeface="Fjalla One"/>
              <a:cs typeface="Fjalla One"/>
              <a:sym typeface="Fjalla One"/>
            </a:endParaRPr>
          </a:p>
        </p:txBody>
      </p:sp>
      <p:cxnSp>
        <p:nvCxnSpPr>
          <p:cNvPr id="19" name="Google Shape;1501;p56">
            <a:extLst>
              <a:ext uri="{FF2B5EF4-FFF2-40B4-BE49-F238E27FC236}">
                <a16:creationId xmlns:a16="http://schemas.microsoft.com/office/drawing/2014/main" id="{34415113-7195-D38E-2021-A36E7282327E}"/>
              </a:ext>
            </a:extLst>
          </p:cNvPr>
          <p:cNvCxnSpPr>
            <a:cxnSpLocks/>
            <a:endCxn id="20" idx="1"/>
          </p:cNvCxnSpPr>
          <p:nvPr/>
        </p:nvCxnSpPr>
        <p:spPr>
          <a:xfrm>
            <a:off x="4262254" y="1839871"/>
            <a:ext cx="962932" cy="343325"/>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20" name="Google Shape;1489;p56">
            <a:extLst>
              <a:ext uri="{FF2B5EF4-FFF2-40B4-BE49-F238E27FC236}">
                <a16:creationId xmlns:a16="http://schemas.microsoft.com/office/drawing/2014/main" id="{FC89A1C7-A6B0-033F-D389-6B4A78C230E7}"/>
              </a:ext>
            </a:extLst>
          </p:cNvPr>
          <p:cNvSpPr txBox="1"/>
          <p:nvPr/>
        </p:nvSpPr>
        <p:spPr>
          <a:xfrm>
            <a:off x="5225186" y="2028844"/>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03</a:t>
            </a:r>
            <a:endParaRPr sz="1600" dirty="0">
              <a:solidFill>
                <a:srgbClr val="006600"/>
              </a:solidFill>
              <a:latin typeface="Fjalla One"/>
              <a:ea typeface="Fjalla One"/>
              <a:cs typeface="Fjalla One"/>
              <a:sym typeface="Fjalla One"/>
            </a:endParaRPr>
          </a:p>
        </p:txBody>
      </p:sp>
      <p:sp>
        <p:nvSpPr>
          <p:cNvPr id="21" name="Google Shape;1490;p56">
            <a:extLst>
              <a:ext uri="{FF2B5EF4-FFF2-40B4-BE49-F238E27FC236}">
                <a16:creationId xmlns:a16="http://schemas.microsoft.com/office/drawing/2014/main" id="{E7F9B0A9-95A6-4104-CDB8-A12C5D76FC63}"/>
              </a:ext>
            </a:extLst>
          </p:cNvPr>
          <p:cNvSpPr txBox="1"/>
          <p:nvPr/>
        </p:nvSpPr>
        <p:spPr>
          <a:xfrm>
            <a:off x="4918132" y="1814523"/>
            <a:ext cx="1285444"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CHEVROLET</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22" name="Google Shape;1490;p56">
            <a:extLst>
              <a:ext uri="{FF2B5EF4-FFF2-40B4-BE49-F238E27FC236}">
                <a16:creationId xmlns:a16="http://schemas.microsoft.com/office/drawing/2014/main" id="{ACE0FAD7-ED72-D505-DCC0-3E19B6622DF0}"/>
              </a:ext>
            </a:extLst>
          </p:cNvPr>
          <p:cNvSpPr txBox="1"/>
          <p:nvPr/>
        </p:nvSpPr>
        <p:spPr>
          <a:xfrm>
            <a:off x="5089493" y="2427702"/>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12025</a:t>
            </a:r>
            <a:endParaRPr sz="1600" dirty="0">
              <a:solidFill>
                <a:srgbClr val="C00000"/>
              </a:solidFill>
              <a:latin typeface="Fjalla One"/>
              <a:ea typeface="Fjalla One"/>
              <a:cs typeface="Fjalla One"/>
              <a:sym typeface="Fjalla One"/>
            </a:endParaRPr>
          </a:p>
        </p:txBody>
      </p:sp>
      <p:cxnSp>
        <p:nvCxnSpPr>
          <p:cNvPr id="23" name="Google Shape;1501;p56">
            <a:extLst>
              <a:ext uri="{FF2B5EF4-FFF2-40B4-BE49-F238E27FC236}">
                <a16:creationId xmlns:a16="http://schemas.microsoft.com/office/drawing/2014/main" id="{B8B8739B-2700-E15C-4E41-5B78AC44D174}"/>
              </a:ext>
            </a:extLst>
          </p:cNvPr>
          <p:cNvCxnSpPr>
            <a:cxnSpLocks/>
            <a:endCxn id="24" idx="1"/>
          </p:cNvCxnSpPr>
          <p:nvPr/>
        </p:nvCxnSpPr>
        <p:spPr>
          <a:xfrm>
            <a:off x="5679170" y="2218431"/>
            <a:ext cx="962932" cy="343325"/>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24" name="Google Shape;1489;p56">
            <a:extLst>
              <a:ext uri="{FF2B5EF4-FFF2-40B4-BE49-F238E27FC236}">
                <a16:creationId xmlns:a16="http://schemas.microsoft.com/office/drawing/2014/main" id="{95FF9A0C-96E7-7B03-0FAB-9B1C3368469C}"/>
              </a:ext>
            </a:extLst>
          </p:cNvPr>
          <p:cNvSpPr txBox="1"/>
          <p:nvPr/>
        </p:nvSpPr>
        <p:spPr>
          <a:xfrm>
            <a:off x="6642102" y="2407404"/>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04</a:t>
            </a:r>
            <a:endParaRPr sz="1600" dirty="0">
              <a:solidFill>
                <a:srgbClr val="006600"/>
              </a:solidFill>
              <a:latin typeface="Fjalla One"/>
              <a:ea typeface="Fjalla One"/>
              <a:cs typeface="Fjalla One"/>
              <a:sym typeface="Fjalla One"/>
            </a:endParaRPr>
          </a:p>
        </p:txBody>
      </p:sp>
      <p:sp>
        <p:nvSpPr>
          <p:cNvPr id="25" name="Google Shape;1490;p56">
            <a:extLst>
              <a:ext uri="{FF2B5EF4-FFF2-40B4-BE49-F238E27FC236}">
                <a16:creationId xmlns:a16="http://schemas.microsoft.com/office/drawing/2014/main" id="{5198ED16-8DD8-0DEB-7180-09A15A0F820C}"/>
              </a:ext>
            </a:extLst>
          </p:cNvPr>
          <p:cNvSpPr txBox="1"/>
          <p:nvPr/>
        </p:nvSpPr>
        <p:spPr>
          <a:xfrm>
            <a:off x="6380904" y="2209648"/>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FORD</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26" name="Google Shape;1490;p56">
            <a:extLst>
              <a:ext uri="{FF2B5EF4-FFF2-40B4-BE49-F238E27FC236}">
                <a16:creationId xmlns:a16="http://schemas.microsoft.com/office/drawing/2014/main" id="{718BDE8D-3307-BC1C-875A-38E7953F1398}"/>
              </a:ext>
            </a:extLst>
          </p:cNvPr>
          <p:cNvSpPr txBox="1"/>
          <p:nvPr/>
        </p:nvSpPr>
        <p:spPr>
          <a:xfrm>
            <a:off x="6506409" y="2806262"/>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7601</a:t>
            </a:r>
            <a:endParaRPr sz="1600" dirty="0">
              <a:solidFill>
                <a:srgbClr val="C00000"/>
              </a:solidFill>
              <a:latin typeface="Fjalla One"/>
              <a:ea typeface="Fjalla One"/>
              <a:cs typeface="Fjalla One"/>
              <a:sym typeface="Fjalla One"/>
            </a:endParaRPr>
          </a:p>
        </p:txBody>
      </p:sp>
      <p:cxnSp>
        <p:nvCxnSpPr>
          <p:cNvPr id="27" name="Google Shape;1501;p56">
            <a:extLst>
              <a:ext uri="{FF2B5EF4-FFF2-40B4-BE49-F238E27FC236}">
                <a16:creationId xmlns:a16="http://schemas.microsoft.com/office/drawing/2014/main" id="{037D84CF-248F-8F44-6090-2301B16DCA8B}"/>
              </a:ext>
            </a:extLst>
          </p:cNvPr>
          <p:cNvCxnSpPr>
            <a:cxnSpLocks/>
            <a:endCxn id="28" idx="1"/>
          </p:cNvCxnSpPr>
          <p:nvPr/>
        </p:nvCxnSpPr>
        <p:spPr>
          <a:xfrm>
            <a:off x="7062044" y="2545569"/>
            <a:ext cx="962932" cy="343325"/>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28" name="Google Shape;1489;p56">
            <a:extLst>
              <a:ext uri="{FF2B5EF4-FFF2-40B4-BE49-F238E27FC236}">
                <a16:creationId xmlns:a16="http://schemas.microsoft.com/office/drawing/2014/main" id="{E32D2E84-8562-4A2C-3E22-719159504BE8}"/>
              </a:ext>
            </a:extLst>
          </p:cNvPr>
          <p:cNvSpPr txBox="1"/>
          <p:nvPr/>
        </p:nvSpPr>
        <p:spPr>
          <a:xfrm>
            <a:off x="8024976" y="2734542"/>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05</a:t>
            </a:r>
            <a:endParaRPr sz="1600" dirty="0">
              <a:solidFill>
                <a:srgbClr val="006600"/>
              </a:solidFill>
              <a:latin typeface="Fjalla One"/>
              <a:ea typeface="Fjalla One"/>
              <a:cs typeface="Fjalla One"/>
              <a:sym typeface="Fjalla One"/>
            </a:endParaRPr>
          </a:p>
        </p:txBody>
      </p:sp>
      <p:sp>
        <p:nvSpPr>
          <p:cNvPr id="29" name="Google Shape;1490;p56">
            <a:extLst>
              <a:ext uri="{FF2B5EF4-FFF2-40B4-BE49-F238E27FC236}">
                <a16:creationId xmlns:a16="http://schemas.microsoft.com/office/drawing/2014/main" id="{178CC890-A55B-47BE-6186-5F2224B5A9CA}"/>
              </a:ext>
            </a:extLst>
          </p:cNvPr>
          <p:cNvSpPr txBox="1"/>
          <p:nvPr/>
        </p:nvSpPr>
        <p:spPr>
          <a:xfrm>
            <a:off x="7763778" y="2536786"/>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BMW</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30" name="Google Shape;1490;p56">
            <a:extLst>
              <a:ext uri="{FF2B5EF4-FFF2-40B4-BE49-F238E27FC236}">
                <a16:creationId xmlns:a16="http://schemas.microsoft.com/office/drawing/2014/main" id="{09826FA4-994B-A0AD-45CB-DFA76EF61FE1}"/>
              </a:ext>
            </a:extLst>
          </p:cNvPr>
          <p:cNvSpPr txBox="1"/>
          <p:nvPr/>
        </p:nvSpPr>
        <p:spPr>
          <a:xfrm>
            <a:off x="7889283" y="3133400"/>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6439</a:t>
            </a:r>
            <a:endParaRPr sz="1600" dirty="0">
              <a:solidFill>
                <a:srgbClr val="C00000"/>
              </a:solidFill>
              <a:latin typeface="Fjalla One"/>
              <a:ea typeface="Fjalla One"/>
              <a:cs typeface="Fjalla One"/>
              <a:sym typeface="Fjalla One"/>
            </a:endParaRPr>
          </a:p>
        </p:txBody>
      </p:sp>
      <p:sp>
        <p:nvSpPr>
          <p:cNvPr id="31" name="Google Shape;1489;p56">
            <a:extLst>
              <a:ext uri="{FF2B5EF4-FFF2-40B4-BE49-F238E27FC236}">
                <a16:creationId xmlns:a16="http://schemas.microsoft.com/office/drawing/2014/main" id="{6041F1FA-F4F9-4CF9-5A56-77E76BB43D42}"/>
              </a:ext>
            </a:extLst>
          </p:cNvPr>
          <p:cNvSpPr txBox="1"/>
          <p:nvPr/>
        </p:nvSpPr>
        <p:spPr>
          <a:xfrm>
            <a:off x="2306615" y="5444925"/>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10</a:t>
            </a:r>
            <a:endParaRPr sz="1600" dirty="0">
              <a:solidFill>
                <a:srgbClr val="006600"/>
              </a:solidFill>
              <a:latin typeface="Fjalla One"/>
              <a:ea typeface="Fjalla One"/>
              <a:cs typeface="Fjalla One"/>
              <a:sym typeface="Fjalla One"/>
            </a:endParaRPr>
          </a:p>
        </p:txBody>
      </p:sp>
      <p:sp>
        <p:nvSpPr>
          <p:cNvPr id="33" name="Google Shape;1490;p56">
            <a:extLst>
              <a:ext uri="{FF2B5EF4-FFF2-40B4-BE49-F238E27FC236}">
                <a16:creationId xmlns:a16="http://schemas.microsoft.com/office/drawing/2014/main" id="{2F4A743E-515A-9F34-3BFA-16F3ECE2DEAC}"/>
              </a:ext>
            </a:extLst>
          </p:cNvPr>
          <p:cNvSpPr txBox="1"/>
          <p:nvPr/>
        </p:nvSpPr>
        <p:spPr>
          <a:xfrm>
            <a:off x="2069432" y="5223975"/>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JEEP</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34" name="Google Shape;1490;p56">
            <a:extLst>
              <a:ext uri="{FF2B5EF4-FFF2-40B4-BE49-F238E27FC236}">
                <a16:creationId xmlns:a16="http://schemas.microsoft.com/office/drawing/2014/main" id="{5EB182D6-9C9B-5AB0-F772-8A280F52C4CA}"/>
              </a:ext>
            </a:extLst>
          </p:cNvPr>
          <p:cNvSpPr txBox="1"/>
          <p:nvPr/>
        </p:nvSpPr>
        <p:spPr>
          <a:xfrm>
            <a:off x="2170922" y="5843783"/>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3292</a:t>
            </a:r>
            <a:endParaRPr sz="1600" dirty="0">
              <a:solidFill>
                <a:srgbClr val="C00000"/>
              </a:solidFill>
              <a:latin typeface="Fjalla One"/>
              <a:ea typeface="Fjalla One"/>
              <a:cs typeface="Fjalla One"/>
              <a:sym typeface="Fjalla One"/>
            </a:endParaRPr>
          </a:p>
        </p:txBody>
      </p:sp>
      <p:sp>
        <p:nvSpPr>
          <p:cNvPr id="35" name="Google Shape;1489;p56">
            <a:extLst>
              <a:ext uri="{FF2B5EF4-FFF2-40B4-BE49-F238E27FC236}">
                <a16:creationId xmlns:a16="http://schemas.microsoft.com/office/drawing/2014/main" id="{C00EDE35-E4EC-3008-5DD3-4394EF48F56B}"/>
              </a:ext>
            </a:extLst>
          </p:cNvPr>
          <p:cNvSpPr txBox="1"/>
          <p:nvPr/>
        </p:nvSpPr>
        <p:spPr>
          <a:xfrm>
            <a:off x="3808272" y="5050454"/>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09</a:t>
            </a:r>
            <a:endParaRPr sz="1600" dirty="0">
              <a:solidFill>
                <a:srgbClr val="006600"/>
              </a:solidFill>
              <a:latin typeface="Fjalla One"/>
              <a:ea typeface="Fjalla One"/>
              <a:cs typeface="Fjalla One"/>
              <a:sym typeface="Fjalla One"/>
            </a:endParaRPr>
          </a:p>
        </p:txBody>
      </p:sp>
      <p:sp>
        <p:nvSpPr>
          <p:cNvPr id="36" name="Google Shape;1490;p56">
            <a:extLst>
              <a:ext uri="{FF2B5EF4-FFF2-40B4-BE49-F238E27FC236}">
                <a16:creationId xmlns:a16="http://schemas.microsoft.com/office/drawing/2014/main" id="{FCEED160-8482-293E-4A58-CF1F7F6CB477}"/>
              </a:ext>
            </a:extLst>
          </p:cNvPr>
          <p:cNvSpPr txBox="1"/>
          <p:nvPr/>
        </p:nvSpPr>
        <p:spPr>
          <a:xfrm>
            <a:off x="3561751" y="4807859"/>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VOLVO</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37" name="Google Shape;1490;p56">
            <a:extLst>
              <a:ext uri="{FF2B5EF4-FFF2-40B4-BE49-F238E27FC236}">
                <a16:creationId xmlns:a16="http://schemas.microsoft.com/office/drawing/2014/main" id="{028E7F04-53EB-1215-41F0-95CAA85DAD5B}"/>
              </a:ext>
            </a:extLst>
          </p:cNvPr>
          <p:cNvSpPr txBox="1"/>
          <p:nvPr/>
        </p:nvSpPr>
        <p:spPr>
          <a:xfrm>
            <a:off x="3672579" y="5449312"/>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3536</a:t>
            </a:r>
            <a:endParaRPr sz="1600" dirty="0">
              <a:solidFill>
                <a:srgbClr val="C00000"/>
              </a:solidFill>
              <a:latin typeface="Fjalla One"/>
              <a:ea typeface="Fjalla One"/>
              <a:cs typeface="Fjalla One"/>
              <a:sym typeface="Fjalla One"/>
            </a:endParaRPr>
          </a:p>
        </p:txBody>
      </p:sp>
      <p:sp>
        <p:nvSpPr>
          <p:cNvPr id="39" name="Google Shape;1489;p56">
            <a:extLst>
              <a:ext uri="{FF2B5EF4-FFF2-40B4-BE49-F238E27FC236}">
                <a16:creationId xmlns:a16="http://schemas.microsoft.com/office/drawing/2014/main" id="{2CD75897-4667-F251-C403-EF73BBDE0FD5}"/>
              </a:ext>
            </a:extLst>
          </p:cNvPr>
          <p:cNvSpPr txBox="1"/>
          <p:nvPr/>
        </p:nvSpPr>
        <p:spPr>
          <a:xfrm>
            <a:off x="5225184" y="4706387"/>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08</a:t>
            </a:r>
            <a:endParaRPr sz="1600" dirty="0">
              <a:solidFill>
                <a:srgbClr val="006600"/>
              </a:solidFill>
              <a:latin typeface="Fjalla One"/>
              <a:ea typeface="Fjalla One"/>
              <a:cs typeface="Fjalla One"/>
              <a:sym typeface="Fjalla One"/>
            </a:endParaRPr>
          </a:p>
        </p:txBody>
      </p:sp>
      <p:sp>
        <p:nvSpPr>
          <p:cNvPr id="40" name="Google Shape;1490;p56">
            <a:extLst>
              <a:ext uri="{FF2B5EF4-FFF2-40B4-BE49-F238E27FC236}">
                <a16:creationId xmlns:a16="http://schemas.microsoft.com/office/drawing/2014/main" id="{59B61B4C-1D59-49C8-11D4-466F996A04CF}"/>
              </a:ext>
            </a:extLst>
          </p:cNvPr>
          <p:cNvSpPr txBox="1"/>
          <p:nvPr/>
        </p:nvSpPr>
        <p:spPr>
          <a:xfrm>
            <a:off x="4751295" y="4473358"/>
            <a:ext cx="1452282"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VOLKSWAGEN</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41" name="Google Shape;1490;p56">
            <a:extLst>
              <a:ext uri="{FF2B5EF4-FFF2-40B4-BE49-F238E27FC236}">
                <a16:creationId xmlns:a16="http://schemas.microsoft.com/office/drawing/2014/main" id="{CACE7B53-D7F5-5375-1C94-BBB76783E54A}"/>
              </a:ext>
            </a:extLst>
          </p:cNvPr>
          <p:cNvSpPr txBox="1"/>
          <p:nvPr/>
        </p:nvSpPr>
        <p:spPr>
          <a:xfrm>
            <a:off x="5089491" y="5105245"/>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4074</a:t>
            </a:r>
            <a:endParaRPr sz="1600" dirty="0">
              <a:solidFill>
                <a:srgbClr val="C00000"/>
              </a:solidFill>
              <a:latin typeface="Fjalla One"/>
              <a:ea typeface="Fjalla One"/>
              <a:cs typeface="Fjalla One"/>
              <a:sym typeface="Fjalla One"/>
            </a:endParaRPr>
          </a:p>
        </p:txBody>
      </p:sp>
      <p:sp>
        <p:nvSpPr>
          <p:cNvPr id="43" name="Google Shape;1489;p56">
            <a:extLst>
              <a:ext uri="{FF2B5EF4-FFF2-40B4-BE49-F238E27FC236}">
                <a16:creationId xmlns:a16="http://schemas.microsoft.com/office/drawing/2014/main" id="{830A77D1-779D-827B-CA29-E71A1214AA16}"/>
              </a:ext>
            </a:extLst>
          </p:cNvPr>
          <p:cNvSpPr txBox="1"/>
          <p:nvPr/>
        </p:nvSpPr>
        <p:spPr>
          <a:xfrm>
            <a:off x="6630992" y="4301464"/>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07</a:t>
            </a:r>
            <a:endParaRPr sz="1600" dirty="0">
              <a:solidFill>
                <a:srgbClr val="006600"/>
              </a:solidFill>
              <a:latin typeface="Fjalla One"/>
              <a:ea typeface="Fjalla One"/>
              <a:cs typeface="Fjalla One"/>
              <a:sym typeface="Fjalla One"/>
            </a:endParaRPr>
          </a:p>
        </p:txBody>
      </p:sp>
      <p:sp>
        <p:nvSpPr>
          <p:cNvPr id="44" name="Google Shape;1490;p56">
            <a:extLst>
              <a:ext uri="{FF2B5EF4-FFF2-40B4-BE49-F238E27FC236}">
                <a16:creationId xmlns:a16="http://schemas.microsoft.com/office/drawing/2014/main" id="{7E7DB31C-E08A-631F-3909-EA9C59646F0C}"/>
              </a:ext>
            </a:extLst>
          </p:cNvPr>
          <p:cNvSpPr txBox="1"/>
          <p:nvPr/>
        </p:nvSpPr>
        <p:spPr>
          <a:xfrm>
            <a:off x="6380275" y="4077750"/>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TOYOTA</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45" name="Google Shape;1490;p56">
            <a:extLst>
              <a:ext uri="{FF2B5EF4-FFF2-40B4-BE49-F238E27FC236}">
                <a16:creationId xmlns:a16="http://schemas.microsoft.com/office/drawing/2014/main" id="{092F0E38-9054-5DF4-E5E2-32DA5719D9B6}"/>
              </a:ext>
            </a:extLst>
          </p:cNvPr>
          <p:cNvSpPr txBox="1"/>
          <p:nvPr/>
        </p:nvSpPr>
        <p:spPr>
          <a:xfrm>
            <a:off x="6495299" y="4700322"/>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5220</a:t>
            </a:r>
            <a:endParaRPr sz="1600" dirty="0">
              <a:solidFill>
                <a:srgbClr val="C00000"/>
              </a:solidFill>
              <a:latin typeface="Fjalla One"/>
              <a:ea typeface="Fjalla One"/>
              <a:cs typeface="Fjalla One"/>
              <a:sym typeface="Fjalla One"/>
            </a:endParaRPr>
          </a:p>
        </p:txBody>
      </p:sp>
      <p:cxnSp>
        <p:nvCxnSpPr>
          <p:cNvPr id="46" name="Google Shape;1501;p56">
            <a:extLst>
              <a:ext uri="{FF2B5EF4-FFF2-40B4-BE49-F238E27FC236}">
                <a16:creationId xmlns:a16="http://schemas.microsoft.com/office/drawing/2014/main" id="{22188B8D-822E-1D3F-CCB2-57BCC9BDB701}"/>
              </a:ext>
            </a:extLst>
          </p:cNvPr>
          <p:cNvCxnSpPr>
            <a:cxnSpLocks/>
          </p:cNvCxnSpPr>
          <p:nvPr/>
        </p:nvCxnSpPr>
        <p:spPr>
          <a:xfrm rot="10800000" flipV="1">
            <a:off x="7128364" y="4016417"/>
            <a:ext cx="964800" cy="342000"/>
          </a:xfrm>
          <a:prstGeom prst="curvedConnector3">
            <a:avLst>
              <a:gd name="adj1" fmla="val 50000"/>
            </a:avLst>
          </a:prstGeom>
          <a:noFill/>
          <a:ln w="9525" cap="flat" cmpd="sng">
            <a:solidFill>
              <a:schemeClr val="dk1"/>
            </a:solidFill>
            <a:prstDash val="solid"/>
            <a:round/>
            <a:headEnd type="none" w="med" len="med"/>
            <a:tailEnd type="oval" w="med" len="med"/>
          </a:ln>
        </p:spPr>
      </p:cxnSp>
      <p:sp>
        <p:nvSpPr>
          <p:cNvPr id="47" name="Google Shape;1489;p56">
            <a:extLst>
              <a:ext uri="{FF2B5EF4-FFF2-40B4-BE49-F238E27FC236}">
                <a16:creationId xmlns:a16="http://schemas.microsoft.com/office/drawing/2014/main" id="{B29B4EF6-5CC0-A5AD-B348-E73819F83AD6}"/>
              </a:ext>
            </a:extLst>
          </p:cNvPr>
          <p:cNvSpPr txBox="1"/>
          <p:nvPr/>
        </p:nvSpPr>
        <p:spPr>
          <a:xfrm>
            <a:off x="8060838" y="3873057"/>
            <a:ext cx="446881" cy="30870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006600"/>
                </a:solidFill>
                <a:latin typeface="Fjalla One"/>
                <a:ea typeface="Fjalla One"/>
                <a:cs typeface="Fjalla One"/>
                <a:sym typeface="Fjalla One"/>
              </a:rPr>
              <a:t>06</a:t>
            </a:r>
            <a:endParaRPr sz="1600" dirty="0">
              <a:solidFill>
                <a:srgbClr val="006600"/>
              </a:solidFill>
              <a:latin typeface="Fjalla One"/>
              <a:ea typeface="Fjalla One"/>
              <a:cs typeface="Fjalla One"/>
              <a:sym typeface="Fjalla One"/>
            </a:endParaRPr>
          </a:p>
        </p:txBody>
      </p:sp>
      <p:sp>
        <p:nvSpPr>
          <p:cNvPr id="48" name="Google Shape;1490;p56">
            <a:extLst>
              <a:ext uri="{FF2B5EF4-FFF2-40B4-BE49-F238E27FC236}">
                <a16:creationId xmlns:a16="http://schemas.microsoft.com/office/drawing/2014/main" id="{BF53486C-9E69-FA67-FD31-4F17CFDC7BBF}"/>
              </a:ext>
            </a:extLst>
          </p:cNvPr>
          <p:cNvSpPr txBox="1"/>
          <p:nvPr/>
        </p:nvSpPr>
        <p:spPr>
          <a:xfrm>
            <a:off x="7799640" y="3675301"/>
            <a:ext cx="921241" cy="2959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0070C0"/>
                </a:solidFill>
                <a:latin typeface="Cambria" panose="02040503050406030204" pitchFamily="18" charset="0"/>
                <a:ea typeface="Cambria" panose="02040503050406030204" pitchFamily="18" charset="0"/>
                <a:cs typeface="Fjalla One"/>
                <a:sym typeface="Fjalla One"/>
              </a:rPr>
              <a:t>KIA</a:t>
            </a:r>
            <a:endParaRPr sz="1600" dirty="0">
              <a:solidFill>
                <a:srgbClr val="0070C0"/>
              </a:solidFill>
              <a:latin typeface="Cambria" panose="02040503050406030204" pitchFamily="18" charset="0"/>
              <a:ea typeface="Cambria" panose="02040503050406030204" pitchFamily="18" charset="0"/>
              <a:cs typeface="Fjalla One"/>
              <a:sym typeface="Fjalla One"/>
            </a:endParaRPr>
          </a:p>
        </p:txBody>
      </p:sp>
      <p:sp>
        <p:nvSpPr>
          <p:cNvPr id="49" name="Google Shape;1490;p56">
            <a:extLst>
              <a:ext uri="{FF2B5EF4-FFF2-40B4-BE49-F238E27FC236}">
                <a16:creationId xmlns:a16="http://schemas.microsoft.com/office/drawing/2014/main" id="{20C6AFCD-9F43-3B75-0DC6-BBF3FF58C198}"/>
              </a:ext>
            </a:extLst>
          </p:cNvPr>
          <p:cNvSpPr txBox="1"/>
          <p:nvPr/>
        </p:nvSpPr>
        <p:spPr>
          <a:xfrm>
            <a:off x="7925145" y="4271915"/>
            <a:ext cx="718263" cy="210264"/>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dirty="0">
                <a:solidFill>
                  <a:srgbClr val="C00000"/>
                </a:solidFill>
                <a:latin typeface="Fjalla One"/>
                <a:ea typeface="Fjalla One"/>
                <a:cs typeface="Fjalla One"/>
                <a:sym typeface="Fjalla One"/>
              </a:rPr>
              <a:t>6198</a:t>
            </a:r>
            <a:endParaRPr sz="1600" dirty="0">
              <a:solidFill>
                <a:srgbClr val="C00000"/>
              </a:solidFill>
              <a:latin typeface="Fjalla One"/>
              <a:ea typeface="Fjalla One"/>
              <a:cs typeface="Fjalla One"/>
              <a:sym typeface="Fjalla One"/>
            </a:endParaRPr>
          </a:p>
        </p:txBody>
      </p:sp>
      <p:cxnSp>
        <p:nvCxnSpPr>
          <p:cNvPr id="51" name="Google Shape;1501;p56">
            <a:extLst>
              <a:ext uri="{FF2B5EF4-FFF2-40B4-BE49-F238E27FC236}">
                <a16:creationId xmlns:a16="http://schemas.microsoft.com/office/drawing/2014/main" id="{F023B445-E488-1230-6542-83449419D8D3}"/>
              </a:ext>
            </a:extLst>
          </p:cNvPr>
          <p:cNvCxnSpPr>
            <a:cxnSpLocks/>
          </p:cNvCxnSpPr>
          <p:nvPr/>
        </p:nvCxnSpPr>
        <p:spPr>
          <a:xfrm rot="10800000" flipV="1">
            <a:off x="5699541" y="4455816"/>
            <a:ext cx="964800" cy="342000"/>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52" name="Google Shape;1501;p56">
            <a:extLst>
              <a:ext uri="{FF2B5EF4-FFF2-40B4-BE49-F238E27FC236}">
                <a16:creationId xmlns:a16="http://schemas.microsoft.com/office/drawing/2014/main" id="{6A2B5D78-6790-256E-0059-4DC24986167D}"/>
              </a:ext>
            </a:extLst>
          </p:cNvPr>
          <p:cNvCxnSpPr>
            <a:cxnSpLocks/>
          </p:cNvCxnSpPr>
          <p:nvPr/>
        </p:nvCxnSpPr>
        <p:spPr>
          <a:xfrm rot="10800000" flipV="1">
            <a:off x="4262254" y="4829446"/>
            <a:ext cx="964800" cy="342000"/>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53" name="Google Shape;1501;p56">
            <a:extLst>
              <a:ext uri="{FF2B5EF4-FFF2-40B4-BE49-F238E27FC236}">
                <a16:creationId xmlns:a16="http://schemas.microsoft.com/office/drawing/2014/main" id="{7D4E1DBA-9A0F-28C3-6E8E-8147C3C9C2E5}"/>
              </a:ext>
            </a:extLst>
          </p:cNvPr>
          <p:cNvCxnSpPr>
            <a:cxnSpLocks/>
          </p:cNvCxnSpPr>
          <p:nvPr/>
        </p:nvCxnSpPr>
        <p:spPr>
          <a:xfrm rot="10800000" flipV="1">
            <a:off x="2839072" y="5220717"/>
            <a:ext cx="964800" cy="342000"/>
          </a:xfrm>
          <a:prstGeom prst="curvedConnector3">
            <a:avLst>
              <a:gd name="adj1" fmla="val 50000"/>
            </a:avLst>
          </a:prstGeom>
          <a:noFill/>
          <a:ln w="9525" cap="flat" cmpd="sng">
            <a:solidFill>
              <a:schemeClr val="dk1"/>
            </a:solidFill>
            <a:prstDash val="solid"/>
            <a:round/>
            <a:headEnd type="none" w="med" len="med"/>
            <a:tailEnd type="oval" w="med" len="med"/>
          </a:ln>
        </p:spPr>
      </p:cxnSp>
      <mc:AlternateContent xmlns:mc="http://schemas.openxmlformats.org/markup-compatibility/2006">
        <mc:Choice xmlns:am3d="http://schemas.microsoft.com/office/drawing/2017/model3d" Requires="am3d">
          <p:graphicFrame>
            <p:nvGraphicFramePr>
              <p:cNvPr id="54" name="3D Model 53" descr="C7 Concept Green">
                <a:extLst>
                  <a:ext uri="{FF2B5EF4-FFF2-40B4-BE49-F238E27FC236}">
                    <a16:creationId xmlns:a16="http://schemas.microsoft.com/office/drawing/2014/main" id="{4B3E7DA3-564C-9AA0-5E64-9294CA42FFC9}"/>
                  </a:ext>
                </a:extLst>
              </p:cNvPr>
              <p:cNvGraphicFramePr>
                <a:graphicFrameLocks noChangeAspect="1"/>
              </p:cNvGraphicFramePr>
              <p:nvPr>
                <p:extLst>
                  <p:ext uri="{D42A27DB-BD31-4B8C-83A1-F6EECF244321}">
                    <p14:modId xmlns:p14="http://schemas.microsoft.com/office/powerpoint/2010/main" val="3664731435"/>
                  </p:ext>
                </p:extLst>
              </p:nvPr>
            </p:nvGraphicFramePr>
            <p:xfrm>
              <a:off x="52725" y="2450903"/>
              <a:ext cx="4444712" cy="1893999"/>
            </p:xfrm>
            <a:graphic>
              <a:graphicData uri="http://schemas.microsoft.com/office/drawing/2017/model3d">
                <am3d:model3d r:embed="rId2">
                  <am3d:spPr>
                    <a:xfrm>
                      <a:off x="0" y="0"/>
                      <a:ext cx="4444712" cy="1893999"/>
                    </a:xfrm>
                    <a:prstGeom prst="rect">
                      <a:avLst/>
                    </a:prstGeom>
                  </am3d:spPr>
                  <am3d:camera>
                    <am3d:pos x="0" y="0" z="54525150"/>
                    <am3d:up dx="0" dy="36000000" dz="0"/>
                    <am3d:lookAt x="0" y="0" z="0"/>
                    <am3d:perspective fov="2700000"/>
                  </am3d:camera>
                  <am3d:trans>
                    <am3d:meterPerModelUnit n="27709500" d="1000000"/>
                    <am3d:preTrans dx="-569" dy="-1592507" dz="-490994"/>
                    <am3d:scale>
                      <am3d:sx n="1000000" d="1000000"/>
                      <am3d:sy n="1000000" d="1000000"/>
                      <am3d:sz n="1000000" d="1000000"/>
                    </am3d:scale>
                    <am3d:rot ax="1074714" ay="3621428" az="941460"/>
                    <am3d:postTrans dx="0" dy="0" dz="0"/>
                  </am3d:trans>
                  <am3d:raster rName="Office3DRenderer" rVer="16.0.8326">
                    <am3d:blip r:embed="rId3"/>
                  </am3d:raster>
                  <am3d:objViewport viewportSz="52632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 name="3D Model 53" descr="C7 Concept Green">
                <a:extLst>
                  <a:ext uri="{FF2B5EF4-FFF2-40B4-BE49-F238E27FC236}">
                    <a16:creationId xmlns:a16="http://schemas.microsoft.com/office/drawing/2014/main" id="{4B3E7DA3-564C-9AA0-5E64-9294CA42FFC9}"/>
                  </a:ext>
                </a:extLst>
              </p:cNvPr>
              <p:cNvPicPr>
                <a:picLocks noGrp="1" noRot="1" noChangeAspect="1" noMove="1" noResize="1" noEditPoints="1" noAdjustHandles="1" noChangeArrowheads="1" noChangeShapeType="1" noCrop="1"/>
              </p:cNvPicPr>
              <p:nvPr/>
            </p:nvPicPr>
            <p:blipFill>
              <a:blip r:embed="rId3"/>
              <a:stretch>
                <a:fillRect/>
              </a:stretch>
            </p:blipFill>
            <p:spPr>
              <a:xfrm>
                <a:off x="52725" y="2450903"/>
                <a:ext cx="4444712" cy="1893999"/>
              </a:xfrm>
              <a:prstGeom prst="rect">
                <a:avLst/>
              </a:prstGeom>
            </p:spPr>
          </p:pic>
        </mc:Fallback>
      </mc:AlternateContent>
      <p:cxnSp>
        <p:nvCxnSpPr>
          <p:cNvPr id="7" name="Google Shape;1501;p56">
            <a:extLst>
              <a:ext uri="{FF2B5EF4-FFF2-40B4-BE49-F238E27FC236}">
                <a16:creationId xmlns:a16="http://schemas.microsoft.com/office/drawing/2014/main" id="{5B6BF487-096D-1710-26A4-F04EDBEE6AD9}"/>
              </a:ext>
            </a:extLst>
          </p:cNvPr>
          <p:cNvCxnSpPr>
            <a:cxnSpLocks/>
          </p:cNvCxnSpPr>
          <p:nvPr/>
        </p:nvCxnSpPr>
        <p:spPr>
          <a:xfrm rot="10800000" flipV="1">
            <a:off x="8557571" y="3433818"/>
            <a:ext cx="676073" cy="537412"/>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5" name="Google Shape;1501;p56">
            <a:extLst>
              <a:ext uri="{FF2B5EF4-FFF2-40B4-BE49-F238E27FC236}">
                <a16:creationId xmlns:a16="http://schemas.microsoft.com/office/drawing/2014/main" id="{F84922C4-BD87-60E4-DD2C-1B9547412264}"/>
              </a:ext>
            </a:extLst>
          </p:cNvPr>
          <p:cNvCxnSpPr>
            <a:cxnSpLocks/>
            <a:stCxn id="28" idx="3"/>
          </p:cNvCxnSpPr>
          <p:nvPr/>
        </p:nvCxnSpPr>
        <p:spPr>
          <a:xfrm>
            <a:off x="8471857" y="2888894"/>
            <a:ext cx="761786" cy="535288"/>
          </a:xfrm>
          <a:prstGeom prst="curvedConnector3">
            <a:avLst>
              <a:gd name="adj1" fmla="val 50000"/>
            </a:avLst>
          </a:prstGeom>
          <a:noFill/>
          <a:ln w="9525"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166809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 calcmode="lin" valueType="num">
                                      <p:cBhvr>
                                        <p:cTn id="9" dur="500" fill="hold"/>
                                        <p:tgtEl>
                                          <p:spTgt spid="54"/>
                                        </p:tgtEl>
                                        <p:attrNameLst>
                                          <p:attrName>style.rotation</p:attrName>
                                        </p:attrNameLst>
                                      </p:cBhvr>
                                      <p:tavLst>
                                        <p:tav tm="0">
                                          <p:val>
                                            <p:fltVal val="360"/>
                                          </p:val>
                                        </p:tav>
                                        <p:tav tm="100000">
                                          <p:val>
                                            <p:fltVal val="0"/>
                                          </p:val>
                                        </p:tav>
                                      </p:tavLst>
                                    </p:anim>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arn(inVertical)">
                                      <p:cBhvr>
                                        <p:cTn id="42" dur="500"/>
                                        <p:tgtEl>
                                          <p:spTgt spid="2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barn(inVertical)">
                                      <p:cBhvr>
                                        <p:cTn id="45" dur="500"/>
                                        <p:tgtEl>
                                          <p:spTgt spid="20"/>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arn(inVertical)">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arn(inVertical)">
                                      <p:cBhvr>
                                        <p:cTn id="53" dur="500"/>
                                        <p:tgtEl>
                                          <p:spTgt spid="2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barn(inVertical)">
                                      <p:cBhvr>
                                        <p:cTn id="56" dur="500"/>
                                        <p:tgtEl>
                                          <p:spTgt spid="24"/>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barn(inVertical)">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barn(inVertical)">
                                      <p:cBhvr>
                                        <p:cTn id="64" dur="500"/>
                                        <p:tgtEl>
                                          <p:spTgt spid="29"/>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arn(inVertical)">
                                      <p:cBhvr>
                                        <p:cTn id="67" dur="500"/>
                                        <p:tgtEl>
                                          <p:spTgt spid="28"/>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barn(inVertical)">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barn(inVertical)">
                                      <p:cBhvr>
                                        <p:cTn id="75" dur="500"/>
                                        <p:tgtEl>
                                          <p:spTgt spid="48"/>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barn(inVertical)">
                                      <p:cBhvr>
                                        <p:cTn id="78" dur="500"/>
                                        <p:tgtEl>
                                          <p:spTgt spid="47"/>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barn(inVertical)">
                                      <p:cBhvr>
                                        <p:cTn id="81" dur="500"/>
                                        <p:tgtEl>
                                          <p:spTgt spid="49"/>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barn(inVertical)">
                                      <p:cBhvr>
                                        <p:cTn id="86" dur="500"/>
                                        <p:tgtEl>
                                          <p:spTgt spid="44"/>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barn(inVertical)">
                                      <p:cBhvr>
                                        <p:cTn id="89" dur="500"/>
                                        <p:tgtEl>
                                          <p:spTgt spid="43"/>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barn(inVertical)">
                                      <p:cBhvr>
                                        <p:cTn id="92" dur="500"/>
                                        <p:tgtEl>
                                          <p:spTgt spid="45"/>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barn(inVertical)">
                                      <p:cBhvr>
                                        <p:cTn id="97" dur="500"/>
                                        <p:tgtEl>
                                          <p:spTgt spid="40"/>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barn(inVertical)">
                                      <p:cBhvr>
                                        <p:cTn id="100" dur="500"/>
                                        <p:tgtEl>
                                          <p:spTgt spid="39"/>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barn(inVertical)">
                                      <p:cBhvr>
                                        <p:cTn id="103" dur="500"/>
                                        <p:tgtEl>
                                          <p:spTgt spid="41"/>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grpId="0" nodeType="click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barn(inVertical)">
                                      <p:cBhvr>
                                        <p:cTn id="108" dur="500"/>
                                        <p:tgtEl>
                                          <p:spTgt spid="36"/>
                                        </p:tgtEl>
                                      </p:cBhvr>
                                    </p:animEffect>
                                  </p:childTnLst>
                                </p:cTn>
                              </p:par>
                              <p:par>
                                <p:cTn id="109" presetID="16" presetClass="entr" presetSubtype="21"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barn(inVertical)">
                                      <p:cBhvr>
                                        <p:cTn id="111" dur="500"/>
                                        <p:tgtEl>
                                          <p:spTgt spid="35"/>
                                        </p:tgtEl>
                                      </p:cBhvr>
                                    </p:animEffect>
                                  </p:childTnLst>
                                </p:cTn>
                              </p:par>
                              <p:par>
                                <p:cTn id="112" presetID="16" presetClass="entr" presetSubtype="21" fill="hold" grpId="0" nodeType="with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barn(inVertical)">
                                      <p:cBhvr>
                                        <p:cTn id="114" dur="500"/>
                                        <p:tgtEl>
                                          <p:spTgt spid="37"/>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grpId="0" nodeType="clickEffect">
                                  <p:stCondLst>
                                    <p:cond delay="0"/>
                                  </p:stCondLst>
                                  <p:childTnLst>
                                    <p:set>
                                      <p:cBhvr>
                                        <p:cTn id="118" dur="1" fill="hold">
                                          <p:stCondLst>
                                            <p:cond delay="0"/>
                                          </p:stCondLst>
                                        </p:cTn>
                                        <p:tgtEl>
                                          <p:spTgt spid="33"/>
                                        </p:tgtEl>
                                        <p:attrNameLst>
                                          <p:attrName>style.visibility</p:attrName>
                                        </p:attrNameLst>
                                      </p:cBhvr>
                                      <p:to>
                                        <p:strVal val="visible"/>
                                      </p:to>
                                    </p:set>
                                    <p:animEffect transition="in" filter="barn(inVertical)">
                                      <p:cBhvr>
                                        <p:cTn id="119" dur="500"/>
                                        <p:tgtEl>
                                          <p:spTgt spid="33"/>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barn(inVertical)">
                                      <p:cBhvr>
                                        <p:cTn id="122" dur="500"/>
                                        <p:tgtEl>
                                          <p:spTgt spid="31"/>
                                        </p:tgtEl>
                                      </p:cBhvr>
                                    </p:animEffect>
                                  </p:childTnLst>
                                </p:cTn>
                              </p:par>
                              <p:par>
                                <p:cTn id="123" presetID="16" presetClass="entr" presetSubtype="21"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barn(inVertical)">
                                      <p:cBhvr>
                                        <p:cTn id="1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10" grpId="0"/>
      <p:bldP spid="11" grpId="0"/>
      <p:bldP spid="12" grpId="0"/>
      <p:bldP spid="20" grpId="0"/>
      <p:bldP spid="21" grpId="0"/>
      <p:bldP spid="22" grpId="0"/>
      <p:bldP spid="24" grpId="0"/>
      <p:bldP spid="25" grpId="0"/>
      <p:bldP spid="26" grpId="0"/>
      <p:bldP spid="28" grpId="0"/>
      <p:bldP spid="29" grpId="0"/>
      <p:bldP spid="30" grpId="0"/>
      <p:bldP spid="31" grpId="0"/>
      <p:bldP spid="33" grpId="0"/>
      <p:bldP spid="34" grpId="0"/>
      <p:bldP spid="35" grpId="0"/>
      <p:bldP spid="36" grpId="0"/>
      <p:bldP spid="37" grpId="0"/>
      <p:bldP spid="39" grpId="0"/>
      <p:bldP spid="40" grpId="0"/>
      <p:bldP spid="41" grpId="0"/>
      <p:bldP spid="43" grpId="0"/>
      <p:bldP spid="44" grpId="0"/>
      <p:bldP spid="45" grpId="0"/>
      <p:bldP spid="47" grpId="0"/>
      <p:bldP spid="48" grpId="0"/>
      <p:bldP spid="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F14C818-4706-E8D9-3A41-D4A3BF96085E}"/>
              </a:ext>
            </a:extLst>
          </p:cNvPr>
          <p:cNvGraphicFramePr>
            <a:graphicFrameLocks noGrp="1"/>
          </p:cNvGraphicFramePr>
          <p:nvPr>
            <p:extLst>
              <p:ext uri="{D42A27DB-BD31-4B8C-83A1-F6EECF244321}">
                <p14:modId xmlns:p14="http://schemas.microsoft.com/office/powerpoint/2010/main" val="3455390594"/>
              </p:ext>
            </p:extLst>
          </p:nvPr>
        </p:nvGraphicFramePr>
        <p:xfrm>
          <a:off x="1515032" y="1990164"/>
          <a:ext cx="6731999" cy="2520000"/>
        </p:xfrm>
        <a:graphic>
          <a:graphicData uri="http://schemas.openxmlformats.org/drawingml/2006/table">
            <a:tbl>
              <a:tblPr firstRow="1" bandRow="1">
                <a:tableStyleId>{5C22544A-7EE6-4342-B048-85BDC9FD1C3A}</a:tableStyleId>
              </a:tblPr>
              <a:tblGrid>
                <a:gridCol w="1773307">
                  <a:extLst>
                    <a:ext uri="{9D8B030D-6E8A-4147-A177-3AD203B41FA5}">
                      <a16:colId xmlns:a16="http://schemas.microsoft.com/office/drawing/2014/main" val="1034918752"/>
                    </a:ext>
                  </a:extLst>
                </a:gridCol>
                <a:gridCol w="1806146">
                  <a:extLst>
                    <a:ext uri="{9D8B030D-6E8A-4147-A177-3AD203B41FA5}">
                      <a16:colId xmlns:a16="http://schemas.microsoft.com/office/drawing/2014/main" val="2685656116"/>
                    </a:ext>
                  </a:extLst>
                </a:gridCol>
                <a:gridCol w="3152546">
                  <a:extLst>
                    <a:ext uri="{9D8B030D-6E8A-4147-A177-3AD203B41FA5}">
                      <a16:colId xmlns:a16="http://schemas.microsoft.com/office/drawing/2014/main" val="2092896649"/>
                    </a:ext>
                  </a:extLst>
                </a:gridCol>
              </a:tblGrid>
              <a:tr h="835633">
                <a:tc>
                  <a:txBody>
                    <a:bodyPr/>
                    <a:lstStyle/>
                    <a:p>
                      <a:pPr algn="ctr"/>
                      <a:r>
                        <a:rPr lang="en-IN" dirty="0">
                          <a:solidFill>
                            <a:srgbClr val="006600"/>
                          </a:solidFill>
                          <a:latin typeface="Century" panose="02040604050505020304" pitchFamily="18" charset="0"/>
                        </a:rPr>
                        <a:t>Total Vehicle Contribution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rgbClr val="006600"/>
                          </a:solidFill>
                          <a:latin typeface="Century" panose="02040604050505020304" pitchFamily="18" charset="0"/>
                        </a:rPr>
                        <a:t>% Contribution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rgbClr val="006600"/>
                          </a:solidFill>
                          <a:latin typeface="Century" panose="02040604050505020304" pitchFamily="18" charset="0"/>
                        </a:rPr>
                        <a:t>Clean alternative fuel vehicle eligibility (CAFV)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0988259"/>
                  </a:ext>
                </a:extLst>
              </a:tr>
              <a:tr h="670098">
                <a:tc>
                  <a:txBody>
                    <a:bodyPr/>
                    <a:lstStyle/>
                    <a:p>
                      <a:pPr algn="ctr"/>
                      <a:r>
                        <a:rPr lang="en-IN" sz="1600" dirty="0">
                          <a:solidFill>
                            <a:srgbClr val="002060"/>
                          </a:solidFill>
                          <a:latin typeface="Calisto MT" panose="02040603050505030304" pitchFamily="18" charset="0"/>
                        </a:rPr>
                        <a:t>69,698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46.33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Eligibility unknown as battery range has not been researched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143748"/>
                  </a:ext>
                </a:extLst>
              </a:tr>
              <a:tr h="538003">
                <a:tc>
                  <a:txBody>
                    <a:bodyPr/>
                    <a:lstStyle/>
                    <a:p>
                      <a:pPr algn="ctr"/>
                      <a:r>
                        <a:rPr lang="en-IN" sz="1600" dirty="0">
                          <a:solidFill>
                            <a:srgbClr val="002060"/>
                          </a:solidFill>
                          <a:latin typeface="Calisto MT" panose="02040603050505030304" pitchFamily="18" charset="0"/>
                        </a:rPr>
                        <a:t>62,891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41.81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clean alternative fuel vehicles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8299493"/>
                  </a:ext>
                </a:extLst>
              </a:tr>
              <a:tr h="476266">
                <a:tc>
                  <a:txBody>
                    <a:bodyPr/>
                    <a:lstStyle/>
                    <a:p>
                      <a:pPr algn="ctr"/>
                      <a:r>
                        <a:rPr lang="en-IN" sz="1600" dirty="0">
                          <a:solidFill>
                            <a:srgbClr val="002060"/>
                          </a:solidFill>
                          <a:latin typeface="Calisto MT" panose="02040603050505030304" pitchFamily="18" charset="0"/>
                        </a:rPr>
                        <a:t>17,833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11.86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dirty="0">
                          <a:solidFill>
                            <a:srgbClr val="002060"/>
                          </a:solidFill>
                          <a:latin typeface="Calisto MT" panose="02040603050505030304" pitchFamily="18" charset="0"/>
                        </a:rPr>
                        <a:t>low battery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2956153"/>
                  </a:ext>
                </a:extLst>
              </a:tr>
            </a:tbl>
          </a:graphicData>
        </a:graphic>
      </p:graphicFrame>
      <p:pic>
        <p:nvPicPr>
          <p:cNvPr id="3" name="Picture 2">
            <a:extLst>
              <a:ext uri="{FF2B5EF4-FFF2-40B4-BE49-F238E27FC236}">
                <a16:creationId xmlns:a16="http://schemas.microsoft.com/office/drawing/2014/main" id="{6D0BDD29-1821-DF85-89C0-2B8DC72719A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4841984"/>
            <a:ext cx="5907740" cy="2016016"/>
          </a:xfrm>
          <a:prstGeom prst="rect">
            <a:avLst/>
          </a:prstGeom>
        </p:spPr>
      </p:pic>
      <p:sp>
        <p:nvSpPr>
          <p:cNvPr id="4" name="TextBox 3">
            <a:extLst>
              <a:ext uri="{FF2B5EF4-FFF2-40B4-BE49-F238E27FC236}">
                <a16:creationId xmlns:a16="http://schemas.microsoft.com/office/drawing/2014/main" id="{32C00637-858C-D241-1F6E-A0D4CFCC1DC5}"/>
              </a:ext>
            </a:extLst>
          </p:cNvPr>
          <p:cNvSpPr txBox="1"/>
          <p:nvPr/>
        </p:nvSpPr>
        <p:spPr>
          <a:xfrm>
            <a:off x="1515032" y="242048"/>
            <a:ext cx="6859864" cy="1323439"/>
          </a:xfrm>
          <a:prstGeom prst="rect">
            <a:avLst/>
          </a:prstGeom>
          <a:noFill/>
        </p:spPr>
        <p:txBody>
          <a:bodyPr wrap="square" rtlCol="0">
            <a:spAutoFit/>
          </a:bodyPr>
          <a:lstStyle/>
          <a:p>
            <a:pPr algn="ctr"/>
            <a:r>
              <a:rPr lang="en-IN" sz="4000" dirty="0">
                <a:effectLst>
                  <a:outerShdw blurRad="38100" dist="38100" dir="2700000" algn="tl">
                    <a:srgbClr val="000000">
                      <a:alpha val="43137"/>
                    </a:srgbClr>
                  </a:outerShdw>
                </a:effectLst>
                <a:latin typeface="Constantia" panose="02030602050306030303" pitchFamily="18" charset="0"/>
              </a:rPr>
              <a:t>Clean Alternative Fuel Vehicle Eligibility (CAFV)</a:t>
            </a:r>
          </a:p>
        </p:txBody>
      </p:sp>
    </p:spTree>
    <p:extLst>
      <p:ext uri="{BB962C8B-B14F-4D97-AF65-F5344CB8AC3E}">
        <p14:creationId xmlns:p14="http://schemas.microsoft.com/office/powerpoint/2010/main" val="31261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3A7CC6-A784-9224-E3D5-29AE389A265C}"/>
              </a:ext>
            </a:extLst>
          </p:cNvPr>
          <p:cNvSpPr txBox="1"/>
          <p:nvPr/>
        </p:nvSpPr>
        <p:spPr>
          <a:xfrm>
            <a:off x="2779272" y="342229"/>
            <a:ext cx="6813177"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4400" b="1" i="0" u="sng" strike="noStrike" cap="none" spc="0" normalizeH="0" baseline="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defRPr>
            </a:lvl1pPr>
          </a:lstStyle>
          <a:p>
            <a:r>
              <a:rPr lang="en-IN" u="none" dirty="0">
                <a:solidFill>
                  <a:schemeClr val="tx1"/>
                </a:solidFill>
              </a:rPr>
              <a:t>BEV  &amp;  PHEV  Vehicles</a:t>
            </a:r>
          </a:p>
        </p:txBody>
      </p:sp>
      <p:sp>
        <p:nvSpPr>
          <p:cNvPr id="5" name="Google Shape;1314;p47">
            <a:extLst>
              <a:ext uri="{FF2B5EF4-FFF2-40B4-BE49-F238E27FC236}">
                <a16:creationId xmlns:a16="http://schemas.microsoft.com/office/drawing/2014/main" id="{5D464CB7-5377-DCE1-5830-F00854154E97}"/>
              </a:ext>
            </a:extLst>
          </p:cNvPr>
          <p:cNvSpPr/>
          <p:nvPr/>
        </p:nvSpPr>
        <p:spPr>
          <a:xfrm>
            <a:off x="782932" y="2067250"/>
            <a:ext cx="2160000" cy="2160000"/>
          </a:xfrm>
          <a:prstGeom prst="donut">
            <a:avLst>
              <a:gd name="adj" fmla="val 1287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15;p47">
            <a:extLst>
              <a:ext uri="{FF2B5EF4-FFF2-40B4-BE49-F238E27FC236}">
                <a16:creationId xmlns:a16="http://schemas.microsoft.com/office/drawing/2014/main" id="{BBC9B314-E153-1C88-D772-6EB6A64CCB06}"/>
              </a:ext>
            </a:extLst>
          </p:cNvPr>
          <p:cNvSpPr/>
          <p:nvPr/>
        </p:nvSpPr>
        <p:spPr>
          <a:xfrm>
            <a:off x="782932" y="2067250"/>
            <a:ext cx="2160000" cy="2160000"/>
          </a:xfrm>
          <a:prstGeom prst="blockArc">
            <a:avLst>
              <a:gd name="adj1" fmla="val 16314764"/>
              <a:gd name="adj2" fmla="val 11840794"/>
              <a:gd name="adj3" fmla="val 12860"/>
            </a:avLst>
          </a:prstGeom>
          <a:solidFill>
            <a:srgbClr val="5EA44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2" name="TextBox 1">
            <a:extLst>
              <a:ext uri="{FF2B5EF4-FFF2-40B4-BE49-F238E27FC236}">
                <a16:creationId xmlns:a16="http://schemas.microsoft.com/office/drawing/2014/main" id="{DF3D6DEE-ACFA-B6CA-75CF-5B7EFD03DC1F}"/>
              </a:ext>
            </a:extLst>
          </p:cNvPr>
          <p:cNvSpPr txBox="1"/>
          <p:nvPr/>
        </p:nvSpPr>
        <p:spPr>
          <a:xfrm>
            <a:off x="1502004" y="2644706"/>
            <a:ext cx="815894"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Century" panose="02040604050505020304" pitchFamily="18" charset="0"/>
              </a:rPr>
              <a:t>78%</a:t>
            </a:r>
          </a:p>
        </p:txBody>
      </p:sp>
      <p:sp>
        <p:nvSpPr>
          <p:cNvPr id="7" name="TextBox 6">
            <a:extLst>
              <a:ext uri="{FF2B5EF4-FFF2-40B4-BE49-F238E27FC236}">
                <a16:creationId xmlns:a16="http://schemas.microsoft.com/office/drawing/2014/main" id="{B67C4BA9-7EA2-7330-F60A-B622AE70AAC0}"/>
              </a:ext>
            </a:extLst>
          </p:cNvPr>
          <p:cNvSpPr txBox="1"/>
          <p:nvPr/>
        </p:nvSpPr>
        <p:spPr>
          <a:xfrm>
            <a:off x="1240594" y="3199466"/>
            <a:ext cx="1338714" cy="307777"/>
          </a:xfrm>
          <a:prstGeom prst="rect">
            <a:avLst/>
          </a:prstGeom>
          <a:noFill/>
        </p:spPr>
        <p:txBody>
          <a:bodyPr wrap="square" rtlCol="0">
            <a:spAutoFit/>
          </a:bodyPr>
          <a:lstStyle/>
          <a:p>
            <a:r>
              <a:rPr lang="en-IN" sz="1400" b="1" dirty="0">
                <a:effectLst>
                  <a:outerShdw blurRad="38100" dist="38100" dir="2700000" algn="tl">
                    <a:srgbClr val="000000">
                      <a:alpha val="43137"/>
                    </a:srgbClr>
                  </a:outerShdw>
                </a:effectLst>
                <a:latin typeface="Century" panose="02040604050505020304" pitchFamily="18" charset="0"/>
              </a:rPr>
              <a:t>Of Total BEV</a:t>
            </a:r>
          </a:p>
        </p:txBody>
      </p:sp>
      <p:sp>
        <p:nvSpPr>
          <p:cNvPr id="8" name="TextBox 7">
            <a:extLst>
              <a:ext uri="{FF2B5EF4-FFF2-40B4-BE49-F238E27FC236}">
                <a16:creationId xmlns:a16="http://schemas.microsoft.com/office/drawing/2014/main" id="{372B6C83-0B9F-8449-4223-AA9CDC60E800}"/>
              </a:ext>
            </a:extLst>
          </p:cNvPr>
          <p:cNvSpPr txBox="1"/>
          <p:nvPr/>
        </p:nvSpPr>
        <p:spPr>
          <a:xfrm>
            <a:off x="2942932" y="2067250"/>
            <a:ext cx="3242929" cy="1261884"/>
          </a:xfrm>
          <a:prstGeom prst="rect">
            <a:avLst/>
          </a:prstGeom>
          <a:noFill/>
        </p:spPr>
        <p:txBody>
          <a:bodyPr wrap="square" rtlCol="0">
            <a:spAutoFit/>
          </a:bodyPr>
          <a:lstStyle/>
          <a:p>
            <a:r>
              <a:rPr lang="en-IN" sz="2800" dirty="0">
                <a:effectLst>
                  <a:outerShdw blurRad="38100" dist="38100" dir="2700000" algn="tl">
                    <a:srgbClr val="000000">
                      <a:alpha val="43137"/>
                    </a:srgbClr>
                  </a:outerShdw>
                </a:effectLst>
                <a:latin typeface="Calisto MT" panose="02040603050505030304" pitchFamily="18" charset="0"/>
              </a:rPr>
              <a:t>Total BEV Vehicles</a:t>
            </a:r>
          </a:p>
          <a:p>
            <a:r>
              <a:rPr lang="en-IN" sz="4800" b="1" dirty="0">
                <a:solidFill>
                  <a:srgbClr val="C00000"/>
                </a:solidFill>
                <a:effectLst>
                  <a:outerShdw blurRad="38100" dist="38100" dir="2700000" algn="tl">
                    <a:srgbClr val="000000">
                      <a:alpha val="43137"/>
                    </a:srgbClr>
                  </a:outerShdw>
                </a:effectLst>
                <a:latin typeface="Century" panose="02040604050505020304" pitchFamily="18" charset="0"/>
              </a:rPr>
              <a:t>116750</a:t>
            </a:r>
          </a:p>
        </p:txBody>
      </p:sp>
      <p:sp>
        <p:nvSpPr>
          <p:cNvPr id="9" name="TextBox 8">
            <a:extLst>
              <a:ext uri="{FF2B5EF4-FFF2-40B4-BE49-F238E27FC236}">
                <a16:creationId xmlns:a16="http://schemas.microsoft.com/office/drawing/2014/main" id="{D8FF7A50-A393-5277-B124-9F4E8F203688}"/>
              </a:ext>
            </a:extLst>
          </p:cNvPr>
          <p:cNvSpPr txBox="1"/>
          <p:nvPr/>
        </p:nvSpPr>
        <p:spPr>
          <a:xfrm>
            <a:off x="3207558" y="5060705"/>
            <a:ext cx="3391787" cy="1261884"/>
          </a:xfrm>
          <a:prstGeom prst="rect">
            <a:avLst/>
          </a:prstGeom>
          <a:noFill/>
        </p:spPr>
        <p:txBody>
          <a:bodyPr wrap="square" rtlCol="0">
            <a:spAutoFit/>
          </a:bodyPr>
          <a:lstStyle>
            <a:defPPr>
              <a:defRPr lang="en-US"/>
            </a:defPPr>
            <a:lvl1pPr>
              <a:defRPr sz="2800">
                <a:effectLst>
                  <a:outerShdw blurRad="38100" dist="38100" dir="2700000" algn="tl">
                    <a:srgbClr val="000000">
                      <a:alpha val="43137"/>
                    </a:srgbClr>
                  </a:outerShdw>
                </a:effectLst>
                <a:latin typeface="Calisto MT" panose="02040603050505030304" pitchFamily="18" charset="0"/>
              </a:defRPr>
            </a:lvl1pPr>
          </a:lstStyle>
          <a:p>
            <a:pPr algn="r"/>
            <a:r>
              <a:rPr lang="en-IN" dirty="0"/>
              <a:t>Total PHEV Vehicles</a:t>
            </a:r>
          </a:p>
          <a:p>
            <a:pPr algn="r"/>
            <a:r>
              <a:rPr lang="en-IN" sz="4800" b="1" dirty="0">
                <a:solidFill>
                  <a:srgbClr val="C00000"/>
                </a:solidFill>
                <a:latin typeface="Century" panose="02040604050505020304" pitchFamily="18" charset="0"/>
              </a:rPr>
              <a:t>33672</a:t>
            </a:r>
          </a:p>
        </p:txBody>
      </p:sp>
      <p:sp>
        <p:nvSpPr>
          <p:cNvPr id="11" name="Google Shape;1314;p47">
            <a:extLst>
              <a:ext uri="{FF2B5EF4-FFF2-40B4-BE49-F238E27FC236}">
                <a16:creationId xmlns:a16="http://schemas.microsoft.com/office/drawing/2014/main" id="{C59F8CC1-3869-7004-46CD-96D9BF8D2680}"/>
              </a:ext>
            </a:extLst>
          </p:cNvPr>
          <p:cNvSpPr/>
          <p:nvPr/>
        </p:nvSpPr>
        <p:spPr>
          <a:xfrm>
            <a:off x="6608558" y="4162589"/>
            <a:ext cx="2160000" cy="2160000"/>
          </a:xfrm>
          <a:prstGeom prst="donut">
            <a:avLst>
              <a:gd name="adj" fmla="val 1287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5;p47">
            <a:extLst>
              <a:ext uri="{FF2B5EF4-FFF2-40B4-BE49-F238E27FC236}">
                <a16:creationId xmlns:a16="http://schemas.microsoft.com/office/drawing/2014/main" id="{5E5BEAD3-E7D0-8CC3-2E7E-134180FDDC06}"/>
              </a:ext>
            </a:extLst>
          </p:cNvPr>
          <p:cNvSpPr/>
          <p:nvPr/>
        </p:nvSpPr>
        <p:spPr>
          <a:xfrm rot="16200000">
            <a:off x="6606884" y="4162589"/>
            <a:ext cx="2160000" cy="2160000"/>
          </a:xfrm>
          <a:prstGeom prst="blockArc">
            <a:avLst>
              <a:gd name="adj1" fmla="val 16788633"/>
              <a:gd name="adj2" fmla="val 21574485"/>
              <a:gd name="adj3" fmla="val 13203"/>
            </a:avLst>
          </a:prstGeom>
          <a:solidFill>
            <a:srgbClr val="5EA44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2" name="TextBox 11">
            <a:extLst>
              <a:ext uri="{FF2B5EF4-FFF2-40B4-BE49-F238E27FC236}">
                <a16:creationId xmlns:a16="http://schemas.microsoft.com/office/drawing/2014/main" id="{5D7589B3-30BC-AB02-5E0F-377A8C20737D}"/>
              </a:ext>
            </a:extLst>
          </p:cNvPr>
          <p:cNvSpPr txBox="1"/>
          <p:nvPr/>
        </p:nvSpPr>
        <p:spPr>
          <a:xfrm>
            <a:off x="7278936" y="4720503"/>
            <a:ext cx="815894"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latin typeface="Century" panose="02040604050505020304" pitchFamily="18" charset="0"/>
              </a:rPr>
              <a:t>22%</a:t>
            </a:r>
          </a:p>
        </p:txBody>
      </p:sp>
      <p:sp>
        <p:nvSpPr>
          <p:cNvPr id="13" name="TextBox 12">
            <a:extLst>
              <a:ext uri="{FF2B5EF4-FFF2-40B4-BE49-F238E27FC236}">
                <a16:creationId xmlns:a16="http://schemas.microsoft.com/office/drawing/2014/main" id="{B6CBFC3F-6F02-4AA9-1EA4-62A04879B168}"/>
              </a:ext>
            </a:extLst>
          </p:cNvPr>
          <p:cNvSpPr txBox="1"/>
          <p:nvPr/>
        </p:nvSpPr>
        <p:spPr>
          <a:xfrm>
            <a:off x="6977646" y="5290882"/>
            <a:ext cx="1418475" cy="307777"/>
          </a:xfrm>
          <a:prstGeom prst="rect">
            <a:avLst/>
          </a:prstGeom>
          <a:noFill/>
        </p:spPr>
        <p:txBody>
          <a:bodyPr wrap="square" rtlCol="0">
            <a:spAutoFit/>
          </a:bodyPr>
          <a:lstStyle/>
          <a:p>
            <a:r>
              <a:rPr lang="en-IN" sz="1400" b="1" dirty="0">
                <a:effectLst>
                  <a:outerShdw blurRad="38100" dist="38100" dir="2700000" algn="tl">
                    <a:srgbClr val="000000">
                      <a:alpha val="43137"/>
                    </a:srgbClr>
                  </a:outerShdw>
                </a:effectLst>
                <a:latin typeface="Century" panose="02040604050505020304" pitchFamily="18" charset="0"/>
              </a:rPr>
              <a:t>Of Total PHEV</a:t>
            </a:r>
          </a:p>
        </p:txBody>
      </p:sp>
      <p:pic>
        <p:nvPicPr>
          <p:cNvPr id="14" name="Picture 13">
            <a:extLst>
              <a:ext uri="{FF2B5EF4-FFF2-40B4-BE49-F238E27FC236}">
                <a16:creationId xmlns:a16="http://schemas.microsoft.com/office/drawing/2014/main" id="{9952BC6C-A8C0-ECA9-E2F8-56131A4B65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1900" y="4976849"/>
            <a:ext cx="2824006" cy="1881152"/>
          </a:xfrm>
          <a:prstGeom prst="rect">
            <a:avLst/>
          </a:prstGeom>
          <a:solidFill>
            <a:srgbClr val="79A739"/>
          </a:solidFill>
        </p:spPr>
      </p:pic>
      <p:pic>
        <p:nvPicPr>
          <p:cNvPr id="15" name="Picture 14">
            <a:extLst>
              <a:ext uri="{FF2B5EF4-FFF2-40B4-BE49-F238E27FC236}">
                <a16:creationId xmlns:a16="http://schemas.microsoft.com/office/drawing/2014/main" id="{9033D918-12CF-96D1-DEA4-E092B4C4664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7970" y="-101567"/>
            <a:ext cx="2911931" cy="2329545"/>
          </a:xfrm>
          <a:prstGeom prst="rect">
            <a:avLst/>
          </a:prstGeom>
        </p:spPr>
      </p:pic>
      <mc:AlternateContent xmlns:mc="http://schemas.openxmlformats.org/markup-compatibility/2006">
        <mc:Choice xmlns:am3d="http://schemas.microsoft.com/office/drawing/2017/model3d" Requires="am3d">
          <p:graphicFrame>
            <p:nvGraphicFramePr>
              <p:cNvPr id="17" name="3D Model 16" descr="Partying Face Emoji">
                <a:extLst>
                  <a:ext uri="{FF2B5EF4-FFF2-40B4-BE49-F238E27FC236}">
                    <a16:creationId xmlns:a16="http://schemas.microsoft.com/office/drawing/2014/main" id="{1536899E-52B5-9DFA-10E1-CBEBAF941316}"/>
                  </a:ext>
                </a:extLst>
              </p:cNvPr>
              <p:cNvGraphicFramePr>
                <a:graphicFrameLocks noChangeAspect="1"/>
              </p:cNvGraphicFramePr>
              <p:nvPr>
                <p:extLst>
                  <p:ext uri="{D42A27DB-BD31-4B8C-83A1-F6EECF244321}">
                    <p14:modId xmlns:p14="http://schemas.microsoft.com/office/powerpoint/2010/main" val="202068858"/>
                  </p:ext>
                </p:extLst>
              </p:nvPr>
            </p:nvGraphicFramePr>
            <p:xfrm rot="292908">
              <a:off x="7510003" y="2251225"/>
              <a:ext cx="1414709" cy="1262794"/>
            </p:xfrm>
            <a:graphic>
              <a:graphicData uri="http://schemas.microsoft.com/office/drawing/2017/model3d">
                <am3d:model3d r:embed="rId6">
                  <am3d:spPr>
                    <a:xfrm rot="292908">
                      <a:off x="0" y="0"/>
                      <a:ext cx="1414709" cy="1262794"/>
                    </a:xfrm>
                    <a:prstGeom prst="rect">
                      <a:avLst/>
                    </a:prstGeom>
                  </am3d:spPr>
                  <am3d:camera>
                    <am3d:pos x="0" y="0" z="75438660"/>
                    <am3d:up dx="0" dy="36000000" dz="0"/>
                    <am3d:lookAt x="0" y="0" z="0"/>
                    <am3d:perspective fov="2700000"/>
                  </am3d:camera>
                  <am3d:trans>
                    <am3d:meterPerModelUnit n="84443" d="1000000"/>
                    <am3d:preTrans dx="8" dy="-15959735" dz="-2040254"/>
                    <am3d:scale>
                      <am3d:sx n="1000000" d="1000000"/>
                      <am3d:sy n="1000000" d="1000000"/>
                      <am3d:sz n="1000000" d="1000000"/>
                    </am3d:scale>
                    <am3d:rot ax="-318523" ay="-1349223" az="122130"/>
                    <am3d:postTrans dx="0" dy="0" dz="0"/>
                  </am3d:trans>
                  <am3d:raster rName="Office3DRenderer" rVer="16.0.8326">
                    <am3d:blip r:embed="rId7"/>
                  </am3d:raster>
                  <am3d:objViewport viewportSz="196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Partying Face Emoji">
                <a:extLst>
                  <a:ext uri="{FF2B5EF4-FFF2-40B4-BE49-F238E27FC236}">
                    <a16:creationId xmlns:a16="http://schemas.microsoft.com/office/drawing/2014/main" id="{1536899E-52B5-9DFA-10E1-CBEBAF941316}"/>
                  </a:ext>
                </a:extLst>
              </p:cNvPr>
              <p:cNvPicPr>
                <a:picLocks noGrp="1" noRot="1" noChangeAspect="1" noMove="1" noResize="1" noEditPoints="1" noAdjustHandles="1" noChangeArrowheads="1" noChangeShapeType="1" noCrop="1"/>
              </p:cNvPicPr>
              <p:nvPr/>
            </p:nvPicPr>
            <p:blipFill>
              <a:blip r:embed="rId7"/>
              <a:stretch>
                <a:fillRect/>
              </a:stretch>
            </p:blipFill>
            <p:spPr>
              <a:xfrm rot="292908">
                <a:off x="7510003" y="2251225"/>
                <a:ext cx="1414709" cy="1262794"/>
              </a:xfrm>
              <a:prstGeom prst="rect">
                <a:avLst/>
              </a:prstGeom>
            </p:spPr>
          </p:pic>
        </mc:Fallback>
      </mc:AlternateContent>
    </p:spTree>
    <p:extLst>
      <p:ext uri="{BB962C8B-B14F-4D97-AF65-F5344CB8AC3E}">
        <p14:creationId xmlns:p14="http://schemas.microsoft.com/office/powerpoint/2010/main" val="360565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circle(in)">
                                      <p:cBhvr>
                                        <p:cTn id="14" dur="20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1000" fill="hold"/>
                                        <p:tgtEl>
                                          <p:spTgt spid="17"/>
                                        </p:tgtEl>
                                        <p:attrNameLst>
                                          <p:attrName>ppt_w</p:attrName>
                                        </p:attrNameLst>
                                      </p:cBhvr>
                                      <p:tavLst>
                                        <p:tav tm="0">
                                          <p:val>
                                            <p:fltVal val="0"/>
                                          </p:val>
                                        </p:tav>
                                        <p:tav tm="100000">
                                          <p:val>
                                            <p:strVal val="#ppt_w"/>
                                          </p:val>
                                        </p:tav>
                                      </p:tavLst>
                                    </p:anim>
                                    <p:anim calcmode="lin" valueType="num">
                                      <p:cBhvr>
                                        <p:cTn id="45" dur="1000" fill="hold"/>
                                        <p:tgtEl>
                                          <p:spTgt spid="17"/>
                                        </p:tgtEl>
                                        <p:attrNameLst>
                                          <p:attrName>ppt_h</p:attrName>
                                        </p:attrNameLst>
                                      </p:cBhvr>
                                      <p:tavLst>
                                        <p:tav tm="0">
                                          <p:val>
                                            <p:fltVal val="0"/>
                                          </p:val>
                                        </p:tav>
                                        <p:tav tm="100000">
                                          <p:val>
                                            <p:strVal val="#ppt_h"/>
                                          </p:val>
                                        </p:tav>
                                      </p:tavLst>
                                    </p:anim>
                                    <p:anim calcmode="lin" valueType="num">
                                      <p:cBhvr>
                                        <p:cTn id="46" dur="1000" fill="hold"/>
                                        <p:tgtEl>
                                          <p:spTgt spid="17"/>
                                        </p:tgtEl>
                                        <p:attrNameLst>
                                          <p:attrName>style.rotation</p:attrName>
                                        </p:attrNameLst>
                                      </p:cBhvr>
                                      <p:tavLst>
                                        <p:tav tm="0">
                                          <p:val>
                                            <p:fltVal val="90"/>
                                          </p:val>
                                        </p:tav>
                                        <p:tav tm="100000">
                                          <p:val>
                                            <p:fltVal val="0"/>
                                          </p:val>
                                        </p:tav>
                                      </p:tavLst>
                                    </p:anim>
                                    <p:animEffect transition="in" filter="fade">
                                      <p:cBhvr>
                                        <p:cTn id="4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8" grpId="0"/>
      <p:bldP spid="9"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4DD8-8D51-57D9-78E2-F92B77075E42}"/>
              </a:ext>
            </a:extLst>
          </p:cNvPr>
          <p:cNvSpPr txBox="1"/>
          <p:nvPr/>
        </p:nvSpPr>
        <p:spPr>
          <a:xfrm>
            <a:off x="324970" y="323049"/>
            <a:ext cx="9175377" cy="954107"/>
          </a:xfrm>
          <a:prstGeom prst="rect">
            <a:avLst/>
          </a:prstGeom>
          <a:noFill/>
        </p:spPr>
        <p:txBody>
          <a:bodyPr wrap="square" rtlCol="0">
            <a:spAutoFit/>
          </a:bodyPr>
          <a:lstStyle/>
          <a:p>
            <a:pPr algn="ctr"/>
            <a:r>
              <a:rPr lang="en-IN" sz="2000" dirty="0">
                <a:effectLst>
                  <a:outerShdw blurRad="38100" dist="38100" dir="2700000" algn="tl">
                    <a:srgbClr val="000000">
                      <a:alpha val="43137"/>
                    </a:srgbClr>
                  </a:outerShdw>
                </a:effectLst>
                <a:latin typeface="Lucida Calligraphy" panose="03010101010101010101" pitchFamily="66" charset="0"/>
              </a:rPr>
              <a:t>…And </a:t>
            </a:r>
            <a:r>
              <a:rPr lang="en-IN" sz="2800" dirty="0">
                <a:solidFill>
                  <a:srgbClr val="002060"/>
                </a:solidFill>
                <a:effectLst>
                  <a:outerShdw blurRad="38100" dist="38100" dir="2700000" algn="tl">
                    <a:srgbClr val="000000">
                      <a:alpha val="43137"/>
                    </a:srgbClr>
                  </a:outerShdw>
                </a:effectLst>
                <a:latin typeface="Lucida Calligraphy" panose="03010101010101010101" pitchFamily="66" charset="0"/>
              </a:rPr>
              <a:t>“</a:t>
            </a:r>
            <a:r>
              <a:rPr lang="en-IN" sz="2800" b="1" dirty="0">
                <a:solidFill>
                  <a:srgbClr val="002060"/>
                </a:solidFill>
                <a:effectLst>
                  <a:outerShdw blurRad="38100" dist="38100" dir="2700000" algn="tl">
                    <a:srgbClr val="000000">
                      <a:alpha val="43137"/>
                    </a:srgbClr>
                  </a:outerShdw>
                </a:effectLst>
                <a:latin typeface="Lucida Calligraphy" panose="03010101010101010101" pitchFamily="66" charset="0"/>
              </a:rPr>
              <a:t>The</a:t>
            </a:r>
            <a:r>
              <a:rPr lang="en-IN" sz="2000" dirty="0">
                <a:solidFill>
                  <a:srgbClr val="002060"/>
                </a:solidFill>
                <a:effectLst>
                  <a:outerShdw blurRad="38100" dist="38100" dir="2700000" algn="tl">
                    <a:srgbClr val="000000">
                      <a:alpha val="43137"/>
                    </a:srgbClr>
                  </a:outerShdw>
                </a:effectLst>
                <a:latin typeface="Lucida Calligraphy" panose="03010101010101010101" pitchFamily="66" charset="0"/>
              </a:rPr>
              <a:t> </a:t>
            </a:r>
            <a:r>
              <a:rPr lang="en-IN" sz="2800" b="1" dirty="0">
                <a:solidFill>
                  <a:srgbClr val="002060"/>
                </a:solidFill>
                <a:effectLst>
                  <a:outerShdw blurRad="38100" dist="38100" dir="2700000" algn="tl">
                    <a:srgbClr val="000000">
                      <a:alpha val="43137"/>
                    </a:srgbClr>
                  </a:outerShdw>
                </a:effectLst>
                <a:latin typeface="Lucida Calligraphy" panose="03010101010101010101" pitchFamily="66" charset="0"/>
              </a:rPr>
              <a:t>Highest Contribution Of Vehicles For The Model Year 2023 Award” </a:t>
            </a:r>
            <a:r>
              <a:rPr lang="en-IN" sz="2000" dirty="0">
                <a:effectLst>
                  <a:outerShdw blurRad="38100" dist="38100" dir="2700000" algn="tl">
                    <a:srgbClr val="000000">
                      <a:alpha val="43137"/>
                    </a:srgbClr>
                  </a:outerShdw>
                </a:effectLst>
                <a:latin typeface="Lucida Calligraphy" panose="03010101010101010101" pitchFamily="66" charset="0"/>
              </a:rPr>
              <a:t>Goes To…</a:t>
            </a:r>
          </a:p>
        </p:txBody>
      </p:sp>
      <p:pic>
        <p:nvPicPr>
          <p:cNvPr id="5" name="Picture 4">
            <a:extLst>
              <a:ext uri="{FF2B5EF4-FFF2-40B4-BE49-F238E27FC236}">
                <a16:creationId xmlns:a16="http://schemas.microsoft.com/office/drawing/2014/main" id="{83312E20-E018-5FA7-B0A6-88B0E8AD0D5C}"/>
              </a:ext>
            </a:extLst>
          </p:cNvPr>
          <p:cNvPicPr>
            <a:picLocks noChangeAspect="1"/>
          </p:cNvPicPr>
          <p:nvPr/>
        </p:nvPicPr>
        <p:blipFill>
          <a:blip r:embed="rId2"/>
          <a:stretch>
            <a:fillRect/>
          </a:stretch>
        </p:blipFill>
        <p:spPr>
          <a:xfrm>
            <a:off x="115924" y="1506166"/>
            <a:ext cx="2766865" cy="2766865"/>
          </a:xfrm>
          <a:prstGeom prst="rect">
            <a:avLst/>
          </a:prstGeom>
        </p:spPr>
      </p:pic>
      <p:sp>
        <p:nvSpPr>
          <p:cNvPr id="6" name="TextBox 5">
            <a:extLst>
              <a:ext uri="{FF2B5EF4-FFF2-40B4-BE49-F238E27FC236}">
                <a16:creationId xmlns:a16="http://schemas.microsoft.com/office/drawing/2014/main" id="{4BB28850-A643-738A-267C-E73A3ACF7ED5}"/>
              </a:ext>
            </a:extLst>
          </p:cNvPr>
          <p:cNvSpPr txBox="1"/>
          <p:nvPr/>
        </p:nvSpPr>
        <p:spPr>
          <a:xfrm>
            <a:off x="1255692" y="4580569"/>
            <a:ext cx="4840308" cy="738664"/>
          </a:xfrm>
          <a:prstGeom prst="rect">
            <a:avLst/>
          </a:prstGeom>
          <a:noFill/>
        </p:spPr>
        <p:txBody>
          <a:bodyPr wrap="square" rtlCol="0">
            <a:spAutoFit/>
          </a:bodyPr>
          <a:lstStyle/>
          <a:p>
            <a:r>
              <a:rPr lang="en-IN" dirty="0">
                <a:latin typeface="Constantia" panose="02030602050306030303" pitchFamily="18" charset="0"/>
              </a:rPr>
              <a:t>Total vehicles manufactured by </a:t>
            </a:r>
            <a:r>
              <a:rPr lang="en-IN" dirty="0">
                <a:effectLst>
                  <a:outerShdw blurRad="38100" dist="38100" dir="2700000" algn="tl">
                    <a:srgbClr val="000000">
                      <a:alpha val="43137"/>
                    </a:srgbClr>
                  </a:outerShdw>
                </a:effectLst>
                <a:latin typeface="Bell MT" panose="02020503060305020303" pitchFamily="18" charset="0"/>
              </a:rPr>
              <a:t>TESLA</a:t>
            </a:r>
            <a:r>
              <a:rPr lang="en-IN" dirty="0">
                <a:latin typeface="Constantia" panose="02030602050306030303" pitchFamily="18" charset="0"/>
              </a:rPr>
              <a:t> </a:t>
            </a:r>
            <a:r>
              <a:rPr lang="en-IN" sz="2400" dirty="0">
                <a:solidFill>
                  <a:srgbClr val="0070C0"/>
                </a:solidFill>
                <a:effectLst>
                  <a:outerShdw blurRad="38100" dist="38100" dir="2700000" algn="tl">
                    <a:srgbClr val="000000">
                      <a:alpha val="43137"/>
                    </a:srgbClr>
                  </a:outerShdw>
                </a:effectLst>
                <a:latin typeface="Georgia" panose="02040502050405020303" pitchFamily="18" charset="0"/>
              </a:rPr>
              <a:t>68,943</a:t>
            </a:r>
          </a:p>
        </p:txBody>
      </p:sp>
      <p:pic>
        <p:nvPicPr>
          <p:cNvPr id="1026" name="Picture 2">
            <a:extLst>
              <a:ext uri="{FF2B5EF4-FFF2-40B4-BE49-F238E27FC236}">
                <a16:creationId xmlns:a16="http://schemas.microsoft.com/office/drawing/2014/main" id="{99B3DE75-268C-A628-638F-1069D738E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458" y="1093822"/>
            <a:ext cx="3979611" cy="29478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9" descr="Smiling Face With Sunglasses Emoji">
                <a:extLst>
                  <a:ext uri="{FF2B5EF4-FFF2-40B4-BE49-F238E27FC236}">
                    <a16:creationId xmlns:a16="http://schemas.microsoft.com/office/drawing/2014/main" id="{E613CFC6-7482-431B-D171-EA3E32FC2620}"/>
                  </a:ext>
                </a:extLst>
              </p:cNvPr>
              <p:cNvGraphicFramePr>
                <a:graphicFrameLocks noChangeAspect="1"/>
              </p:cNvGraphicFramePr>
              <p:nvPr>
                <p:extLst>
                  <p:ext uri="{D42A27DB-BD31-4B8C-83A1-F6EECF244321}">
                    <p14:modId xmlns:p14="http://schemas.microsoft.com/office/powerpoint/2010/main" val="2054953362"/>
                  </p:ext>
                </p:extLst>
              </p:nvPr>
            </p:nvGraphicFramePr>
            <p:xfrm>
              <a:off x="8489054" y="2435016"/>
              <a:ext cx="2022585" cy="1604774"/>
            </p:xfrm>
            <a:graphic>
              <a:graphicData uri="http://schemas.microsoft.com/office/drawing/2017/model3d">
                <am3d:model3d r:embed="rId4">
                  <am3d:spPr>
                    <a:xfrm>
                      <a:off x="0" y="0"/>
                      <a:ext cx="2022585" cy="1604774"/>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301975" ay="-1775533" az="149415"/>
                    <am3d:postTrans dx="0" dy="0" dz="0"/>
                  </am3d:trans>
                  <am3d:raster rName="Office3DRenderer" rVer="16.0.8326">
                    <am3d:blip r:embed="rId5"/>
                  </am3d:raster>
                  <am3d:objViewport viewportSz="29151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miling Face With Sunglasses Emoji">
                <a:extLst>
                  <a:ext uri="{FF2B5EF4-FFF2-40B4-BE49-F238E27FC236}">
                    <a16:creationId xmlns:a16="http://schemas.microsoft.com/office/drawing/2014/main" id="{E613CFC6-7482-431B-D171-EA3E32FC2620}"/>
                  </a:ext>
                </a:extLst>
              </p:cNvPr>
              <p:cNvPicPr>
                <a:picLocks noGrp="1" noRot="1" noChangeAspect="1" noMove="1" noResize="1" noEditPoints="1" noAdjustHandles="1" noChangeArrowheads="1" noChangeShapeType="1" noCrop="1"/>
              </p:cNvPicPr>
              <p:nvPr/>
            </p:nvPicPr>
            <p:blipFill>
              <a:blip r:embed="rId5"/>
              <a:stretch>
                <a:fillRect/>
              </a:stretch>
            </p:blipFill>
            <p:spPr>
              <a:xfrm>
                <a:off x="8489054" y="2435016"/>
                <a:ext cx="2022585" cy="1604774"/>
              </a:xfrm>
              <a:prstGeom prst="rect">
                <a:avLst/>
              </a:prstGeom>
            </p:spPr>
          </p:pic>
        </mc:Fallback>
      </mc:AlternateContent>
      <p:pic>
        <p:nvPicPr>
          <p:cNvPr id="13" name="Picture 12">
            <a:extLst>
              <a:ext uri="{FF2B5EF4-FFF2-40B4-BE49-F238E27FC236}">
                <a16:creationId xmlns:a16="http://schemas.microsoft.com/office/drawing/2014/main" id="{0E3D69E9-BB1D-DFAD-72F3-F414B014B47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672880" y="5047129"/>
            <a:ext cx="5306585" cy="1810872"/>
          </a:xfrm>
          <a:prstGeom prst="rect">
            <a:avLst/>
          </a:prstGeom>
        </p:spPr>
      </p:pic>
      <p:sp>
        <p:nvSpPr>
          <p:cNvPr id="14" name="TextBox 13">
            <a:extLst>
              <a:ext uri="{FF2B5EF4-FFF2-40B4-BE49-F238E27FC236}">
                <a16:creationId xmlns:a16="http://schemas.microsoft.com/office/drawing/2014/main" id="{84CD3BBF-B6B8-5804-ECAA-BF61FAEF75EB}"/>
              </a:ext>
            </a:extLst>
          </p:cNvPr>
          <p:cNvSpPr txBox="1"/>
          <p:nvPr/>
        </p:nvSpPr>
        <p:spPr>
          <a:xfrm>
            <a:off x="1255692" y="5366409"/>
            <a:ext cx="4329662" cy="738664"/>
          </a:xfrm>
          <a:prstGeom prst="rect">
            <a:avLst/>
          </a:prstGeom>
          <a:noFill/>
        </p:spPr>
        <p:txBody>
          <a:bodyPr wrap="square" rtlCol="0">
            <a:spAutoFit/>
          </a:bodyPr>
          <a:lstStyle/>
          <a:p>
            <a:r>
              <a:rPr lang="en-IN" dirty="0">
                <a:latin typeface="Constantia" panose="02030602050306030303" pitchFamily="18" charset="0"/>
              </a:rPr>
              <a:t>Maximum contribution of vehicles in the model year 2023 is </a:t>
            </a:r>
            <a:r>
              <a:rPr lang="en-IN" sz="2400" dirty="0">
                <a:solidFill>
                  <a:srgbClr val="0070C0"/>
                </a:solidFill>
                <a:effectLst>
                  <a:outerShdw blurRad="38100" dist="38100" dir="2700000" algn="tl">
                    <a:srgbClr val="000000">
                      <a:alpha val="43137"/>
                    </a:srgbClr>
                  </a:outerShdw>
                </a:effectLst>
                <a:latin typeface="Georgia" panose="02040502050405020303" pitchFamily="18" charset="0"/>
              </a:rPr>
              <a:t>17,986</a:t>
            </a:r>
          </a:p>
        </p:txBody>
      </p:sp>
      <p:pic>
        <p:nvPicPr>
          <p:cNvPr id="15" name="Picture 14">
            <a:extLst>
              <a:ext uri="{FF2B5EF4-FFF2-40B4-BE49-F238E27FC236}">
                <a16:creationId xmlns:a16="http://schemas.microsoft.com/office/drawing/2014/main" id="{DDEBF1F5-8873-A874-A55D-225E987AC9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1649" y="4618882"/>
            <a:ext cx="246851" cy="246851"/>
          </a:xfrm>
          <a:prstGeom prst="rect">
            <a:avLst/>
          </a:prstGeom>
        </p:spPr>
      </p:pic>
      <p:pic>
        <p:nvPicPr>
          <p:cNvPr id="16" name="Picture 15">
            <a:extLst>
              <a:ext uri="{FF2B5EF4-FFF2-40B4-BE49-F238E27FC236}">
                <a16:creationId xmlns:a16="http://schemas.microsoft.com/office/drawing/2014/main" id="{4925C546-51AF-B152-2D81-D5C92B800E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1650" y="5411234"/>
            <a:ext cx="246851" cy="246851"/>
          </a:xfrm>
          <a:prstGeom prst="rect">
            <a:avLst/>
          </a:prstGeom>
        </p:spPr>
      </p:pic>
    </p:spTree>
    <p:extLst>
      <p:ext uri="{BB962C8B-B14F-4D97-AF65-F5344CB8AC3E}">
        <p14:creationId xmlns:p14="http://schemas.microsoft.com/office/powerpoint/2010/main" val="421713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80">
                                          <p:stCondLst>
                                            <p:cond delay="0"/>
                                          </p:stCondLst>
                                        </p:cTn>
                                        <p:tgtEl>
                                          <p:spTgt spid="5"/>
                                        </p:tgtEl>
                                      </p:cBhvr>
                                    </p:animEffect>
                                    <p:anim calcmode="lin" valueType="num">
                                      <p:cBhvr>
                                        <p:cTn id="2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gtEl>
                                      </p:cBhvr>
                                      <p:to x="100000" y="60000"/>
                                    </p:animScale>
                                    <p:animScale>
                                      <p:cBhvr>
                                        <p:cTn id="31" dur="166" decel="50000">
                                          <p:stCondLst>
                                            <p:cond delay="676"/>
                                          </p:stCondLst>
                                        </p:cTn>
                                        <p:tgtEl>
                                          <p:spTgt spid="5"/>
                                        </p:tgtEl>
                                      </p:cBhvr>
                                      <p:to x="100000" y="100000"/>
                                    </p:animScale>
                                    <p:animScale>
                                      <p:cBhvr>
                                        <p:cTn id="32" dur="26">
                                          <p:stCondLst>
                                            <p:cond delay="1312"/>
                                          </p:stCondLst>
                                        </p:cTn>
                                        <p:tgtEl>
                                          <p:spTgt spid="5"/>
                                        </p:tgtEl>
                                      </p:cBhvr>
                                      <p:to x="100000" y="80000"/>
                                    </p:animScale>
                                    <p:animScale>
                                      <p:cBhvr>
                                        <p:cTn id="33" dur="166" decel="50000">
                                          <p:stCondLst>
                                            <p:cond delay="1338"/>
                                          </p:stCondLst>
                                        </p:cTn>
                                        <p:tgtEl>
                                          <p:spTgt spid="5"/>
                                        </p:tgtEl>
                                      </p:cBhvr>
                                      <p:to x="100000" y="100000"/>
                                    </p:animScale>
                                    <p:animScale>
                                      <p:cBhvr>
                                        <p:cTn id="34" dur="26">
                                          <p:stCondLst>
                                            <p:cond delay="1642"/>
                                          </p:stCondLst>
                                        </p:cTn>
                                        <p:tgtEl>
                                          <p:spTgt spid="5"/>
                                        </p:tgtEl>
                                      </p:cBhvr>
                                      <p:to x="100000" y="90000"/>
                                    </p:animScale>
                                    <p:animScale>
                                      <p:cBhvr>
                                        <p:cTn id="35" dur="166" decel="50000">
                                          <p:stCondLst>
                                            <p:cond delay="1668"/>
                                          </p:stCondLst>
                                        </p:cTn>
                                        <p:tgtEl>
                                          <p:spTgt spid="5"/>
                                        </p:tgtEl>
                                      </p:cBhvr>
                                      <p:to x="100000" y="100000"/>
                                    </p:animScale>
                                    <p:animScale>
                                      <p:cBhvr>
                                        <p:cTn id="36" dur="26">
                                          <p:stCondLst>
                                            <p:cond delay="1808"/>
                                          </p:stCondLst>
                                        </p:cTn>
                                        <p:tgtEl>
                                          <p:spTgt spid="5"/>
                                        </p:tgtEl>
                                      </p:cBhvr>
                                      <p:to x="100000" y="95000"/>
                                    </p:animScale>
                                    <p:animScale>
                                      <p:cBhvr>
                                        <p:cTn id="37" dur="166" decel="50000">
                                          <p:stCondLst>
                                            <p:cond delay="1834"/>
                                          </p:stCondLst>
                                        </p:cTn>
                                        <p:tgtEl>
                                          <p:spTgt spid="5"/>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60" presetClass="entr" presetSubtype="12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additive="sum">
                                        <p:cTn id="43" dur="1000" fill="hold"/>
                                        <p:tgtEl>
                                          <p:spTgt spid="1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44" dur="1000" fill="hold"/>
                                        <p:tgtEl>
                                          <p:spTgt spid="1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5" dur="1000" fill="hold"/>
                                        <p:tgtEl>
                                          <p:spTgt spid="1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6" dur="1000" fill="hold"/>
                                        <p:tgtEl>
                                          <p:spTgt spid="1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barn(inVertical)">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07F161-08FD-79A0-5159-FDD1E7F62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362" y="-5418"/>
            <a:ext cx="8247061" cy="6863418"/>
          </a:xfrm>
          <a:prstGeom prst="rect">
            <a:avLst/>
          </a:prstGeom>
        </p:spPr>
      </p:pic>
      <p:sp>
        <p:nvSpPr>
          <p:cNvPr id="2" name="TextBox 1">
            <a:extLst>
              <a:ext uri="{FF2B5EF4-FFF2-40B4-BE49-F238E27FC236}">
                <a16:creationId xmlns:a16="http://schemas.microsoft.com/office/drawing/2014/main" id="{F1D50797-D995-4B55-D013-88B99E97F0F6}"/>
              </a:ext>
            </a:extLst>
          </p:cNvPr>
          <p:cNvSpPr txBox="1"/>
          <p:nvPr/>
        </p:nvSpPr>
        <p:spPr>
          <a:xfrm>
            <a:off x="99798" y="67018"/>
            <a:ext cx="3781919"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4400" b="1" i="0" u="sng" strike="noStrike" cap="none" spc="0" normalizeH="0" baseline="0">
                <a:ln>
                  <a:noFill/>
                </a:ln>
                <a:solidFill>
                  <a:schemeClr val="accent2">
                    <a:lumMod val="50000"/>
                  </a:schemeClr>
                </a:solidFill>
                <a:effectLst>
                  <a:outerShdw blurRad="38100" dist="38100" dir="2700000" algn="tl">
                    <a:srgbClr val="000000">
                      <a:alpha val="43137"/>
                    </a:srgbClr>
                  </a:outerShdw>
                </a:effectLst>
                <a:uLnTx/>
                <a:uFillTx/>
                <a:latin typeface="Constantia" panose="02030602050306030303" pitchFamily="18" charset="0"/>
              </a:defRPr>
            </a:lvl1pPr>
          </a:lstStyle>
          <a:p>
            <a:r>
              <a:rPr lang="en-IN" u="none" dirty="0"/>
              <a:t>DASHBOARD</a:t>
            </a:r>
          </a:p>
        </p:txBody>
      </p:sp>
    </p:spTree>
    <p:extLst>
      <p:ext uri="{BB962C8B-B14F-4D97-AF65-F5344CB8AC3E}">
        <p14:creationId xmlns:p14="http://schemas.microsoft.com/office/powerpoint/2010/main" val="2265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E0461-7549-FFF1-AFED-642DE46D7416}"/>
              </a:ext>
            </a:extLst>
          </p:cNvPr>
          <p:cNvPicPr>
            <a:picLocks noChangeAspect="1"/>
          </p:cNvPicPr>
          <p:nvPr/>
        </p:nvPicPr>
        <p:blipFill>
          <a:blip r:embed="rId2"/>
          <a:stretch>
            <a:fillRect/>
          </a:stretch>
        </p:blipFill>
        <p:spPr>
          <a:xfrm>
            <a:off x="0" y="6089"/>
            <a:ext cx="12192000" cy="6845821"/>
          </a:xfrm>
          <a:prstGeom prst="rect">
            <a:avLst/>
          </a:prstGeom>
        </p:spPr>
      </p:pic>
    </p:spTree>
    <p:extLst>
      <p:ext uri="{BB962C8B-B14F-4D97-AF65-F5344CB8AC3E}">
        <p14:creationId xmlns:p14="http://schemas.microsoft.com/office/powerpoint/2010/main" val="12427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555CB-FF34-3C1F-DAA7-577AFF6A00EC}"/>
              </a:ext>
            </a:extLst>
          </p:cNvPr>
          <p:cNvSpPr txBox="1"/>
          <p:nvPr/>
        </p:nvSpPr>
        <p:spPr>
          <a:xfrm>
            <a:off x="870697" y="1311743"/>
            <a:ext cx="10450605" cy="5170646"/>
          </a:xfrm>
          <a:prstGeom prst="rect">
            <a:avLst/>
          </a:prstGeom>
          <a:noFill/>
        </p:spPr>
        <p:txBody>
          <a:bodyPr wrap="square" rtlCol="0">
            <a:spAutoFit/>
          </a:bodyPr>
          <a:lstStyle/>
          <a:p>
            <a:r>
              <a:rPr lang="en-IN" sz="2000" dirty="0">
                <a:solidFill>
                  <a:srgbClr val="C00000"/>
                </a:solidFill>
              </a:rPr>
              <a:t>𝐌𝐚𝐫𝐤𝐞𝐭 𝐀𝐧𝐚𝐥𝐲𝐬𝐢𝐬:</a:t>
            </a:r>
          </a:p>
          <a:p>
            <a:pPr marL="285750" indent="-285750">
              <a:buFont typeface="Wingdings" panose="05000000000000000000" pitchFamily="2" charset="2"/>
              <a:buChar char="q"/>
            </a:pPr>
            <a:r>
              <a:rPr lang="en-IN" sz="1600" dirty="0">
                <a:latin typeface="Calibri" panose="020F0502020204030204" pitchFamily="34" charset="0"/>
                <a:ea typeface="Calibri" panose="020F0502020204030204" pitchFamily="34" charset="0"/>
                <a:cs typeface="Calibri" panose="020F0502020204030204" pitchFamily="34" charset="0"/>
              </a:rPr>
              <a:t>𝐌𝐚𝐫𝐤𝐞𝐭 𝐓𝐫𝐞𝐧𝐝𝐬: </a:t>
            </a:r>
            <a:r>
              <a:rPr lang="en-IN" dirty="0">
                <a:latin typeface="Centaur" panose="02030504050205020304" pitchFamily="18" charset="0"/>
                <a:ea typeface="Calibri" panose="020F0502020204030204" pitchFamily="34" charset="0"/>
                <a:cs typeface="Calibri" panose="020F0502020204030204" pitchFamily="34" charset="0"/>
              </a:rPr>
              <a:t>Analysis might reveal growth trends, highlighting increases in 𝐄𝐕 adoption rates, consumer preferences for specific 𝐄𝐕 models, or regions with high 𝐄𝐕 sales.</a:t>
            </a:r>
          </a:p>
          <a:p>
            <a:pPr marL="285750" indent="-285750">
              <a:buFont typeface="Wingdings" panose="05000000000000000000" pitchFamily="2" charset="2"/>
              <a:buChar char="q"/>
            </a:pPr>
            <a:r>
              <a:rPr lang="en-IN" sz="1600" dirty="0">
                <a:latin typeface="Calibri" panose="020F0502020204030204" pitchFamily="34" charset="0"/>
                <a:ea typeface="Calibri" panose="020F0502020204030204" pitchFamily="34" charset="0"/>
                <a:cs typeface="Calibri" panose="020F0502020204030204" pitchFamily="34" charset="0"/>
              </a:rPr>
              <a:t>𝐒𝐞𝐠𝐦𝐞𝐧𝐭𝐚𝐭𝐢𝐨𝐧: </a:t>
            </a:r>
            <a:r>
              <a:rPr lang="en-IN" dirty="0">
                <a:latin typeface="Centaur" panose="02030504050205020304" pitchFamily="18" charset="0"/>
              </a:rPr>
              <a:t>Segmenting the market based on demographics, vehicle types, and usage patterns can uncover niche markets or areas for potential growth.</a:t>
            </a:r>
          </a:p>
          <a:p>
            <a:endParaRPr lang="en-IN" dirty="0">
              <a:latin typeface="Centaur" panose="02030504050205020304" pitchFamily="18" charset="0"/>
            </a:endParaRPr>
          </a:p>
          <a:p>
            <a:r>
              <a:rPr lang="en-IN" sz="2000" dirty="0">
                <a:solidFill>
                  <a:srgbClr val="C00000"/>
                </a:solidFill>
              </a:rPr>
              <a:t>𝐄𝐧𝐯𝐢𝐫𝐨𝐧𝐦𝐞𝐧𝐭𝐚𝐥 𝐈𝐦𝐩𝐚𝐜𝐭:</a:t>
            </a:r>
          </a:p>
          <a:p>
            <a:pPr marL="285750" indent="-285750">
              <a:buFont typeface="Wingdings" panose="05000000000000000000" pitchFamily="2" charset="2"/>
              <a:buChar char="q"/>
            </a:pPr>
            <a:r>
              <a:rPr lang="en-IN" sz="1600" dirty="0">
                <a:latin typeface="Calibri" panose="020F0502020204030204" pitchFamily="34" charset="0"/>
                <a:ea typeface="Calibri" panose="020F0502020204030204" pitchFamily="34" charset="0"/>
                <a:cs typeface="Calibri" panose="020F0502020204030204" pitchFamily="34" charset="0"/>
              </a:rPr>
              <a:t>𝐄𝐦𝐢𝐬𝐬𝐢𝐨𝐧 𝐑𝐞𝐝𝐮𝐜𝐭𝐢𝐨𝐧: </a:t>
            </a:r>
            <a:r>
              <a:rPr lang="en-IN" dirty="0">
                <a:latin typeface="Centaur" panose="02030504050205020304" pitchFamily="18" charset="0"/>
              </a:rPr>
              <a:t>Estimating the reduction in carbon emissions due to 𝐄𝐕 adoption helps quantify environmental benefits.</a:t>
            </a:r>
          </a:p>
          <a:p>
            <a:pPr marL="285750" indent="-285750">
              <a:buFont typeface="Wingdings" panose="05000000000000000000" pitchFamily="2" charset="2"/>
              <a:buChar char="q"/>
            </a:pPr>
            <a:r>
              <a:rPr lang="en-IN" sz="1600" dirty="0">
                <a:latin typeface="Calibri" panose="020F0502020204030204" pitchFamily="34" charset="0"/>
                <a:ea typeface="Calibri" panose="020F0502020204030204" pitchFamily="34" charset="0"/>
                <a:cs typeface="Calibri" panose="020F0502020204030204" pitchFamily="34" charset="0"/>
              </a:rPr>
              <a:t>𝐄𝐧𝐞𝐫𝐠𝐲 𝐂𝐨𝐧𝐬𝐮𝐦𝐩𝐭𝐢𝐨𝐧: </a:t>
            </a:r>
            <a:r>
              <a:rPr lang="en-IN" dirty="0" err="1">
                <a:latin typeface="Centaur" panose="02030504050205020304" pitchFamily="18" charset="0"/>
              </a:rPr>
              <a:t>Analyzing</a:t>
            </a:r>
            <a:r>
              <a:rPr lang="en-IN" dirty="0">
                <a:latin typeface="Centaur" panose="02030504050205020304" pitchFamily="18" charset="0"/>
              </a:rPr>
              <a:t> energy consumption patterns of 𝐄𝐕𝐬 versus traditional vehicles can highlight the potential for renewable energy integration.</a:t>
            </a:r>
          </a:p>
          <a:p>
            <a:endParaRPr lang="en-IN" dirty="0"/>
          </a:p>
          <a:p>
            <a:r>
              <a:rPr lang="en-IN" sz="2000" dirty="0">
                <a:solidFill>
                  <a:srgbClr val="C00000"/>
                </a:solidFill>
              </a:rPr>
              <a:t>𝐒𝐭𝐫𝐚𝐭𝐞𝐠𝐢𝐜 𝐈𝐧𝐬𝐢𝐠𝐡𝐭𝐬:</a:t>
            </a:r>
          </a:p>
          <a:p>
            <a:pPr marL="285750" indent="-285750">
              <a:buFont typeface="Wingdings" panose="05000000000000000000" pitchFamily="2" charset="2"/>
              <a:buChar char="q"/>
            </a:pPr>
            <a:r>
              <a:rPr lang="en-IN" sz="1600" dirty="0">
                <a:latin typeface="Calibri" panose="020F0502020204030204" pitchFamily="34" charset="0"/>
                <a:ea typeface="Calibri" panose="020F0502020204030204" pitchFamily="34" charset="0"/>
                <a:cs typeface="Calibri" panose="020F0502020204030204" pitchFamily="34" charset="0"/>
              </a:rPr>
              <a:t>𝐑𝐞𝐜𝐨𝐦𝐦𝐞𝐧𝐝𝐚𝐭𝐢𝐨𝐧𝐬 𝐟𝐨𝐫 𝐒𝐭𝐚𝐤𝐞𝐡𝐨𝐥𝐝𝐞𝐫𝐬: </a:t>
            </a:r>
            <a:r>
              <a:rPr lang="en-IN" dirty="0">
                <a:latin typeface="Centaur" panose="02030504050205020304" pitchFamily="18" charset="0"/>
              </a:rPr>
              <a:t>The analysis can inform stakeholders, including policymakers, manufacturers, and infrastructure developers, about strategic decisions like investment locations, policy incentives, or vehicle features.</a:t>
            </a:r>
          </a:p>
          <a:p>
            <a:pPr marL="285750" indent="-285750">
              <a:buFont typeface="Wingdings" panose="05000000000000000000" pitchFamily="2" charset="2"/>
              <a:buChar char="q"/>
            </a:pPr>
            <a:r>
              <a:rPr lang="en-IN" sz="1600" dirty="0">
                <a:latin typeface="Calibri" panose="020F0502020204030204" pitchFamily="34" charset="0"/>
                <a:ea typeface="Calibri" panose="020F0502020204030204" pitchFamily="34" charset="0"/>
                <a:cs typeface="Calibri" panose="020F0502020204030204" pitchFamily="34" charset="0"/>
              </a:rPr>
              <a:t>𝐂𝐨𝐧𝐬𝐮𝐦𝐞𝐫 𝐁𝐞𝐡𝐚𝐯𝐢𝐨𝐫 𝐈𝐧𝐬𝐢𝐠𝐡𝐭𝐬: </a:t>
            </a:r>
            <a:r>
              <a:rPr lang="en-IN" dirty="0">
                <a:latin typeface="Centaur" panose="02030504050205020304" pitchFamily="18" charset="0"/>
              </a:rPr>
              <a:t>Understanding consumer </a:t>
            </a:r>
            <a:r>
              <a:rPr lang="en-IN" dirty="0" err="1">
                <a:latin typeface="Centaur" panose="02030504050205020304" pitchFamily="18" charset="0"/>
              </a:rPr>
              <a:t>behavior</a:t>
            </a:r>
            <a:r>
              <a:rPr lang="en-IN" dirty="0">
                <a:latin typeface="Centaur" panose="02030504050205020304" pitchFamily="18" charset="0"/>
              </a:rPr>
              <a:t>, such as preferences for 𝐄𝐕 models or charging habits, can inform marketing strategies and product development.</a:t>
            </a:r>
          </a:p>
          <a:p>
            <a:endParaRPr lang="en-IN" dirty="0"/>
          </a:p>
        </p:txBody>
      </p:sp>
      <p:sp>
        <p:nvSpPr>
          <p:cNvPr id="3" name="TextBox 2">
            <a:extLst>
              <a:ext uri="{FF2B5EF4-FFF2-40B4-BE49-F238E27FC236}">
                <a16:creationId xmlns:a16="http://schemas.microsoft.com/office/drawing/2014/main" id="{C494504D-1624-8D1E-197C-414594482C7E}"/>
              </a:ext>
            </a:extLst>
          </p:cNvPr>
          <p:cNvSpPr txBox="1"/>
          <p:nvPr/>
        </p:nvSpPr>
        <p:spPr>
          <a:xfrm>
            <a:off x="1972235" y="251012"/>
            <a:ext cx="6732494" cy="369332"/>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4400" b="1" i="0" u="none" strike="noStrike" cap="none" spc="0" normalizeH="0" baseline="0">
                <a:ln>
                  <a:noFill/>
                </a:ln>
                <a:solidFill>
                  <a:schemeClr val="accent2">
                    <a:lumMod val="50000"/>
                  </a:schemeClr>
                </a:solidFill>
                <a:effectLst>
                  <a:outerShdw blurRad="38100" dist="38100" dir="2700000" algn="tl">
                    <a:srgbClr val="000000">
                      <a:alpha val="43137"/>
                    </a:srgbClr>
                  </a:outerShdw>
                </a:effectLst>
                <a:uLnTx/>
                <a:uFillTx/>
                <a:latin typeface="Constantia" panose="02030602050306030303" pitchFamily="18" charset="0"/>
              </a:defRPr>
            </a:lvl1pPr>
          </a:lstStyle>
          <a:p>
            <a:r>
              <a:rPr lang="en-US" dirty="0"/>
              <a:t>KEY TAKEAWAYS</a:t>
            </a:r>
            <a:endParaRPr lang="en-IN" dirty="0"/>
          </a:p>
        </p:txBody>
      </p:sp>
    </p:spTree>
    <p:extLst>
      <p:ext uri="{BB962C8B-B14F-4D97-AF65-F5344CB8AC3E}">
        <p14:creationId xmlns:p14="http://schemas.microsoft.com/office/powerpoint/2010/main" val="249281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arn(inVertical)">
                                      <p:cBhvr>
                                        <p:cTn id="12" dur="500"/>
                                        <p:tgtEl>
                                          <p:spTgt spid="2">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arn(inVertical)">
                                      <p:cBhvr>
                                        <p:cTn id="15" dur="500"/>
                                        <p:tgtEl>
                                          <p:spTgt spid="2">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barn(inVertical)">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arn(inVertical)">
                                      <p:cBhvr>
                                        <p:cTn id="23" dur="500"/>
                                        <p:tgtEl>
                                          <p:spTgt spid="2">
                                            <p:txEl>
                                              <p:pRg st="4" end="4"/>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barn(inVertical)">
                                      <p:cBhvr>
                                        <p:cTn id="26" dur="500"/>
                                        <p:tgtEl>
                                          <p:spTgt spid="2">
                                            <p:txEl>
                                              <p:pRg st="5" end="5"/>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barn(inVertical)">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barn(inVertical)">
                                      <p:cBhvr>
                                        <p:cTn id="34" dur="500"/>
                                        <p:tgtEl>
                                          <p:spTgt spid="2">
                                            <p:txEl>
                                              <p:pRg st="8" end="8"/>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barn(inVertical)">
                                      <p:cBhvr>
                                        <p:cTn id="37" dur="500"/>
                                        <p:tgtEl>
                                          <p:spTgt spid="2">
                                            <p:txEl>
                                              <p:pRg st="9" end="9"/>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xEl>
                                              <p:pRg st="10" end="10"/>
                                            </p:txEl>
                                          </p:spTgt>
                                        </p:tgtEl>
                                        <p:attrNameLst>
                                          <p:attrName>style.visibility</p:attrName>
                                        </p:attrNameLst>
                                      </p:cBhvr>
                                      <p:to>
                                        <p:strVal val="visible"/>
                                      </p:to>
                                    </p:set>
                                    <p:animEffect transition="in" filter="barn(inVertical)">
                                      <p:cBhvr>
                                        <p:cTn id="40"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26003E3-3F5E-7B21-4A5A-077C84C406F7}"/>
              </a:ext>
            </a:extLst>
          </p:cNvPr>
          <p:cNvSpPr txBox="1"/>
          <p:nvPr/>
        </p:nvSpPr>
        <p:spPr>
          <a:xfrm>
            <a:off x="1108103" y="7178329"/>
            <a:ext cx="8572500" cy="230832"/>
          </a:xfrm>
          <a:prstGeom prst="rect">
            <a:avLst/>
          </a:prstGeom>
          <a:noFill/>
        </p:spPr>
        <p:txBody>
          <a:bodyPr wrap="square" rtlCol="0">
            <a:spAutoFit/>
          </a:bodyPr>
          <a:lstStyle/>
          <a:p>
            <a:r>
              <a:rPr lang="en-IN" sz="900">
                <a:hlinkClick r:id="rId2" tooltip="https://www.pngall.com/electric-car-png/"/>
              </a:rPr>
              <a:t>This Photo</a:t>
            </a:r>
            <a:r>
              <a:rPr lang="en-IN" sz="900"/>
              <a:t> by Unknown Author is licensed under </a:t>
            </a:r>
            <a:r>
              <a:rPr lang="en-IN" sz="900">
                <a:hlinkClick r:id="rId3" tooltip="https://creativecommons.org/licenses/by-nc/3.0/"/>
              </a:rPr>
              <a:t>CC BY-NC</a:t>
            </a:r>
            <a:endParaRPr lang="en-IN" sz="900"/>
          </a:p>
        </p:txBody>
      </p:sp>
      <p:sp>
        <p:nvSpPr>
          <p:cNvPr id="19" name="TextBox 18">
            <a:extLst>
              <a:ext uri="{FF2B5EF4-FFF2-40B4-BE49-F238E27FC236}">
                <a16:creationId xmlns:a16="http://schemas.microsoft.com/office/drawing/2014/main" id="{9FA6B833-D132-CB33-7FC5-8746ABA2E6E2}"/>
              </a:ext>
            </a:extLst>
          </p:cNvPr>
          <p:cNvSpPr txBox="1"/>
          <p:nvPr/>
        </p:nvSpPr>
        <p:spPr>
          <a:xfrm>
            <a:off x="667650" y="7328329"/>
            <a:ext cx="9753406" cy="230832"/>
          </a:xfrm>
          <a:prstGeom prst="rect">
            <a:avLst/>
          </a:prstGeom>
          <a:noFill/>
        </p:spPr>
        <p:txBody>
          <a:bodyPr wrap="square" rtlCol="0">
            <a:spAutoFit/>
          </a:bodyPr>
          <a:lstStyle/>
          <a:p>
            <a:r>
              <a:rPr lang="en-IN" sz="900">
                <a:hlinkClick r:id="rId2" tooltip="https://www.pngall.com/electric-car-png/"/>
              </a:rPr>
              <a:t>This Photo</a:t>
            </a:r>
            <a:r>
              <a:rPr lang="en-IN" sz="900"/>
              <a:t> by Unknown Author is licensed under </a:t>
            </a:r>
            <a:r>
              <a:rPr lang="en-IN" sz="900">
                <a:hlinkClick r:id="rId3" tooltip="https://creativecommons.org/licenses/by-nc/3.0/"/>
              </a:rPr>
              <a:t>CC BY-NC</a:t>
            </a:r>
            <a:endParaRPr lang="en-IN" sz="900"/>
          </a:p>
        </p:txBody>
      </p:sp>
      <p:sp>
        <p:nvSpPr>
          <p:cNvPr id="22" name="TextBox 21">
            <a:extLst>
              <a:ext uri="{FF2B5EF4-FFF2-40B4-BE49-F238E27FC236}">
                <a16:creationId xmlns:a16="http://schemas.microsoft.com/office/drawing/2014/main" id="{8F6CA2DF-C818-C06B-314C-F53B7EEAD895}"/>
              </a:ext>
            </a:extLst>
          </p:cNvPr>
          <p:cNvSpPr txBox="1"/>
          <p:nvPr/>
        </p:nvSpPr>
        <p:spPr>
          <a:xfrm>
            <a:off x="123887" y="7478329"/>
            <a:ext cx="11140932" cy="230832"/>
          </a:xfrm>
          <a:prstGeom prst="rect">
            <a:avLst/>
          </a:prstGeom>
          <a:noFill/>
        </p:spPr>
        <p:txBody>
          <a:bodyPr wrap="square" rtlCol="0">
            <a:spAutoFit/>
          </a:bodyPr>
          <a:lstStyle/>
          <a:p>
            <a:r>
              <a:rPr lang="en-IN" sz="900">
                <a:hlinkClick r:id="rId2" tooltip="https://www.pngall.com/electric-car-png/"/>
              </a:rPr>
              <a:t>This Photo</a:t>
            </a:r>
            <a:r>
              <a:rPr lang="en-IN" sz="900"/>
              <a:t> by Unknown Author is licensed under </a:t>
            </a:r>
            <a:r>
              <a:rPr lang="en-IN" sz="900">
                <a:hlinkClick r:id="rId3" tooltip="https://creativecommons.org/licenses/by-nc/3.0/"/>
              </a:rPr>
              <a:t>CC BY-NC</a:t>
            </a:r>
            <a:endParaRPr lang="en-IN" sz="900"/>
          </a:p>
        </p:txBody>
      </p:sp>
      <p:sp>
        <p:nvSpPr>
          <p:cNvPr id="25" name="TextBox 24">
            <a:extLst>
              <a:ext uri="{FF2B5EF4-FFF2-40B4-BE49-F238E27FC236}">
                <a16:creationId xmlns:a16="http://schemas.microsoft.com/office/drawing/2014/main" id="{E2EFC52F-66C0-2649-FF30-6A6E65CC7A6D}"/>
              </a:ext>
            </a:extLst>
          </p:cNvPr>
          <p:cNvSpPr txBox="1"/>
          <p:nvPr/>
        </p:nvSpPr>
        <p:spPr>
          <a:xfrm>
            <a:off x="273887" y="7628329"/>
            <a:ext cx="11140932" cy="230832"/>
          </a:xfrm>
          <a:prstGeom prst="rect">
            <a:avLst/>
          </a:prstGeom>
          <a:noFill/>
        </p:spPr>
        <p:txBody>
          <a:bodyPr wrap="square" rtlCol="0">
            <a:spAutoFit/>
          </a:bodyPr>
          <a:lstStyle/>
          <a:p>
            <a:r>
              <a:rPr lang="en-IN" sz="900">
                <a:hlinkClick r:id="rId2" tooltip="https://www.pngall.com/electric-car-png/"/>
              </a:rPr>
              <a:t>This Photo</a:t>
            </a:r>
            <a:r>
              <a:rPr lang="en-IN" sz="900"/>
              <a:t> by Unknown Author is licensed under </a:t>
            </a:r>
            <a:r>
              <a:rPr lang="en-IN" sz="900">
                <a:hlinkClick r:id="rId3" tooltip="https://creativecommons.org/licenses/by-nc/3.0/"/>
              </a:rPr>
              <a:t>CC BY-NC</a:t>
            </a:r>
            <a:endParaRPr lang="en-IN" sz="900"/>
          </a:p>
        </p:txBody>
      </p:sp>
      <p:sp>
        <p:nvSpPr>
          <p:cNvPr id="28" name="TextBox 27">
            <a:extLst>
              <a:ext uri="{FF2B5EF4-FFF2-40B4-BE49-F238E27FC236}">
                <a16:creationId xmlns:a16="http://schemas.microsoft.com/office/drawing/2014/main" id="{DD7CC07D-C24F-2FDC-2092-D6D88B48A21F}"/>
              </a:ext>
            </a:extLst>
          </p:cNvPr>
          <p:cNvSpPr txBox="1"/>
          <p:nvPr/>
        </p:nvSpPr>
        <p:spPr>
          <a:xfrm>
            <a:off x="1708103" y="7778329"/>
            <a:ext cx="8572500" cy="230832"/>
          </a:xfrm>
          <a:prstGeom prst="rect">
            <a:avLst/>
          </a:prstGeom>
          <a:noFill/>
        </p:spPr>
        <p:txBody>
          <a:bodyPr wrap="square" rtlCol="0">
            <a:spAutoFit/>
          </a:bodyPr>
          <a:lstStyle/>
          <a:p>
            <a:r>
              <a:rPr lang="en-IN" sz="900">
                <a:hlinkClick r:id="rId2" tooltip="https://www.pngall.com/electric-car-png/"/>
              </a:rPr>
              <a:t>This Photo</a:t>
            </a:r>
            <a:r>
              <a:rPr lang="en-IN" sz="900"/>
              <a:t> by Unknown Author is licensed under </a:t>
            </a:r>
            <a:r>
              <a:rPr lang="en-IN" sz="900">
                <a:hlinkClick r:id="rId3" tooltip="https://creativecommons.org/licenses/by-nc/3.0/"/>
              </a:rPr>
              <a:t>CC BY-NC</a:t>
            </a:r>
            <a:endParaRPr lang="en-IN" sz="900"/>
          </a:p>
        </p:txBody>
      </p:sp>
      <p:pic>
        <p:nvPicPr>
          <p:cNvPr id="7" name="Picture 6">
            <a:extLst>
              <a:ext uri="{FF2B5EF4-FFF2-40B4-BE49-F238E27FC236}">
                <a16:creationId xmlns:a16="http://schemas.microsoft.com/office/drawing/2014/main" id="{3C094209-CB03-62B8-3E37-24E5D0137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24" y="374882"/>
            <a:ext cx="1244352" cy="1244352"/>
          </a:xfrm>
          <a:prstGeom prst="rect">
            <a:avLst/>
          </a:prstGeom>
        </p:spPr>
      </p:pic>
      <p:sp>
        <p:nvSpPr>
          <p:cNvPr id="3" name="TextBox 2">
            <a:extLst>
              <a:ext uri="{FF2B5EF4-FFF2-40B4-BE49-F238E27FC236}">
                <a16:creationId xmlns:a16="http://schemas.microsoft.com/office/drawing/2014/main" id="{10DD30C9-6D03-06D4-2D99-A3D686DB996D}"/>
              </a:ext>
            </a:extLst>
          </p:cNvPr>
          <p:cNvSpPr txBox="1"/>
          <p:nvPr/>
        </p:nvSpPr>
        <p:spPr>
          <a:xfrm>
            <a:off x="866055" y="1863351"/>
            <a:ext cx="8690321"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 transition towards sustainable transportation is accelerating, highlighted by the increasing adoption of electric vehicles </a:t>
            </a:r>
            <a:r>
              <a:rPr lang="en-US" b="0" i="0" dirty="0">
                <a:solidFill>
                  <a:schemeClr val="accent2">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(EVs)</a:t>
            </a: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This analysis delves into the dynamics of electric utilities, clean alternative fuel vehicles, battery electric </a:t>
            </a:r>
            <a:r>
              <a:rPr lang="en-US" b="0" i="0" dirty="0">
                <a:solidFill>
                  <a:schemeClr val="accent2">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(BEVs)</a:t>
            </a: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and plug-in hybrid electric vehicles </a:t>
            </a:r>
            <a:r>
              <a:rPr lang="en-US" b="0" i="0" dirty="0">
                <a:solidFill>
                  <a:schemeClr val="accent2">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(PHEVs) </a:t>
            </a: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across various states and cities.</a:t>
            </a:r>
          </a:p>
          <a:p>
            <a:endPar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We explore the diversity in EV models by year, clean alternate fuel vehicle eligibility (CAFV), the electric vehicle type and electric utility that support their integration.</a:t>
            </a:r>
          </a:p>
          <a:p>
            <a:endPar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BEVs, offering zero tailpipe emissions, and PHEVs, combining electric propulsion with traditional fuel, emerge as key solutions in reducing environmental impact. By examining the geographical distribution of EVs, we highlight regional trends, adoption rates, and the challenges faced in different areas.</a:t>
            </a:r>
          </a:p>
          <a:p>
            <a:endPar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This overview underscores the role of EVs in driving forward a cleaner, more sustainable future, showcasing the pivotal transformations in the automotive industry towards green mobility.</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C8FE730-95C4-32A9-1575-0002E7C1C232}"/>
              </a:ext>
            </a:extLst>
          </p:cNvPr>
          <p:cNvSpPr txBox="1"/>
          <p:nvPr/>
        </p:nvSpPr>
        <p:spPr>
          <a:xfrm>
            <a:off x="2489788" y="376518"/>
            <a:ext cx="5809130" cy="769441"/>
          </a:xfrm>
          <a:prstGeom prst="rect">
            <a:avLst/>
          </a:prstGeom>
          <a:noFill/>
        </p:spPr>
        <p:txBody>
          <a:bodyPr wrap="square" rtlCol="0">
            <a:spAutoFit/>
          </a:bodyPr>
          <a:lstStyle>
            <a:defPPr>
              <a:defRPr lang="en-US"/>
            </a:defPPr>
            <a:lvl1pPr algn="ctr">
              <a:defRPr sz="4400" b="1">
                <a:solidFill>
                  <a:schemeClr val="accent1">
                    <a:lumMod val="50000"/>
                  </a:schemeClr>
                </a:solidFill>
                <a:effectLst>
                  <a:outerShdw blurRad="38100" dist="38100" dir="2700000" algn="tl">
                    <a:srgbClr val="000000">
                      <a:alpha val="43137"/>
                    </a:srgbClr>
                  </a:outerShdw>
                </a:effectLst>
                <a:latin typeface="Constantia" panose="02030602050306030303" pitchFamily="18" charset="0"/>
              </a:defRPr>
            </a:lvl1pPr>
          </a:lstStyle>
          <a:p>
            <a:r>
              <a:rPr lang="en-US" u="sng" dirty="0"/>
              <a:t>INTRODUCTION</a:t>
            </a:r>
            <a:endParaRPr lang="en-IN" u="sng" dirty="0"/>
          </a:p>
        </p:txBody>
      </p:sp>
    </p:spTree>
    <p:extLst>
      <p:ext uri="{BB962C8B-B14F-4D97-AF65-F5344CB8AC3E}">
        <p14:creationId xmlns:p14="http://schemas.microsoft.com/office/powerpoint/2010/main" val="129002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anim calcmode="lin" valueType="num">
                                      <p:cBhvr>
                                        <p:cTn id="3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760170-9E4C-4869-F6A4-C0CA02B76204}"/>
              </a:ext>
            </a:extLst>
          </p:cNvPr>
          <p:cNvSpPr txBox="1"/>
          <p:nvPr/>
        </p:nvSpPr>
        <p:spPr>
          <a:xfrm>
            <a:off x="3101788" y="914401"/>
            <a:ext cx="4473388" cy="1107996"/>
          </a:xfrm>
          <a:prstGeom prst="rect">
            <a:avLst/>
          </a:prstGeom>
          <a:noFill/>
        </p:spPr>
        <p:txBody>
          <a:bodyPr wrap="square" rtlCol="0">
            <a:spAutoFit/>
          </a:bodyPr>
          <a:lstStyle/>
          <a:p>
            <a:r>
              <a:rPr lang="en-IN" sz="6600" dirty="0">
                <a:latin typeface="Bell MT" panose="02020503060305020303" pitchFamily="18" charset="0"/>
              </a:rPr>
              <a:t>Thank You!</a:t>
            </a:r>
          </a:p>
        </p:txBody>
      </p:sp>
      <mc:AlternateContent xmlns:mc="http://schemas.openxmlformats.org/markup-compatibility/2006">
        <mc:Choice xmlns:am3d="http://schemas.microsoft.com/office/drawing/2017/model3d" Requires="am3d">
          <p:graphicFrame>
            <p:nvGraphicFramePr>
              <p:cNvPr id="4" name="3D Model 3" descr="Duet classic car green">
                <a:extLst>
                  <a:ext uri="{FF2B5EF4-FFF2-40B4-BE49-F238E27FC236}">
                    <a16:creationId xmlns:a16="http://schemas.microsoft.com/office/drawing/2014/main" id="{5A98614F-8A2F-E365-B61F-949E3D6A852A}"/>
                  </a:ext>
                </a:extLst>
              </p:cNvPr>
              <p:cNvGraphicFramePr>
                <a:graphicFrameLocks noChangeAspect="1"/>
              </p:cNvGraphicFramePr>
              <p:nvPr>
                <p:extLst>
                  <p:ext uri="{D42A27DB-BD31-4B8C-83A1-F6EECF244321}">
                    <p14:modId xmlns:p14="http://schemas.microsoft.com/office/powerpoint/2010/main" val="2497310046"/>
                  </p:ext>
                </p:extLst>
              </p:nvPr>
            </p:nvGraphicFramePr>
            <p:xfrm>
              <a:off x="-179064" y="3354100"/>
              <a:ext cx="5520087" cy="3254948"/>
            </p:xfrm>
            <a:graphic>
              <a:graphicData uri="http://schemas.microsoft.com/office/drawing/2017/model3d">
                <am3d:model3d r:embed="rId2">
                  <am3d:spPr>
                    <a:xfrm>
                      <a:off x="0" y="0"/>
                      <a:ext cx="5520087" cy="3254948"/>
                    </a:xfrm>
                    <a:prstGeom prst="rect">
                      <a:avLst/>
                    </a:prstGeom>
                  </am3d:spPr>
                  <am3d:camera>
                    <am3d:pos x="0" y="0" z="57197759"/>
                    <am3d:up dx="0" dy="36000000" dz="0"/>
                    <am3d:lookAt x="0" y="0" z="0"/>
                    <am3d:perspective fov="2700000"/>
                  </am3d:camera>
                  <am3d:trans>
                    <am3d:meterPerModelUnit n="34071507" d="1000000"/>
                    <am3d:preTrans dx="109152" dy="-3700657" dz="537091"/>
                    <am3d:scale>
                      <am3d:sx n="1000000" d="1000000"/>
                      <am3d:sy n="1000000" d="1000000"/>
                      <am3d:sz n="1000000" d="1000000"/>
                    </am3d:scale>
                    <am3d:rot ax="519531" ay="2436810" az="339684"/>
                    <am3d:postTrans dx="0" dy="0" dz="0"/>
                  </am3d:trans>
                  <am3d:raster rName="Office3DRenderer" rVer="16.0.8326">
                    <am3d:blip r:embed="rId3"/>
                  </am3d:raster>
                  <am3d:objViewport viewportSz="67002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Duet classic car green">
                <a:extLst>
                  <a:ext uri="{FF2B5EF4-FFF2-40B4-BE49-F238E27FC236}">
                    <a16:creationId xmlns:a16="http://schemas.microsoft.com/office/drawing/2014/main" id="{5A98614F-8A2F-E365-B61F-949E3D6A852A}"/>
                  </a:ext>
                </a:extLst>
              </p:cNvPr>
              <p:cNvPicPr>
                <a:picLocks noGrp="1" noRot="1" noChangeAspect="1" noMove="1" noResize="1" noEditPoints="1" noAdjustHandles="1" noChangeArrowheads="1" noChangeShapeType="1" noCrop="1"/>
              </p:cNvPicPr>
              <p:nvPr/>
            </p:nvPicPr>
            <p:blipFill>
              <a:blip r:embed="rId3"/>
              <a:stretch>
                <a:fillRect/>
              </a:stretch>
            </p:blipFill>
            <p:spPr>
              <a:xfrm>
                <a:off x="-179064" y="3354100"/>
                <a:ext cx="5520087" cy="3254948"/>
              </a:xfrm>
              <a:prstGeom prst="rect">
                <a:avLst/>
              </a:prstGeom>
            </p:spPr>
          </p:pic>
        </mc:Fallback>
      </mc:AlternateContent>
      <p:pic>
        <p:nvPicPr>
          <p:cNvPr id="6" name="Picture 5">
            <a:hlinkClick r:id="rId4"/>
            <a:extLst>
              <a:ext uri="{FF2B5EF4-FFF2-40B4-BE49-F238E27FC236}">
                <a16:creationId xmlns:a16="http://schemas.microsoft.com/office/drawing/2014/main" id="{0CC5F85C-6C26-EB4D-74B4-655B3AD64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3631" y="2198193"/>
            <a:ext cx="561600" cy="547767"/>
          </a:xfrm>
          <a:prstGeom prst="rect">
            <a:avLst/>
          </a:prstGeom>
        </p:spPr>
      </p:pic>
      <p:pic>
        <p:nvPicPr>
          <p:cNvPr id="1026" name="Picture 2" descr="novyPro (@NovyPro) / X">
            <a:hlinkClick r:id="rId6"/>
            <a:extLst>
              <a:ext uri="{FF2B5EF4-FFF2-40B4-BE49-F238E27FC236}">
                <a16:creationId xmlns:a16="http://schemas.microsoft.com/office/drawing/2014/main" id="{8DF36CDA-9B19-DBA8-F7DF-32E4EEED2F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8095" y="2205096"/>
            <a:ext cx="561600" cy="56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8"/>
            <a:extLst>
              <a:ext uri="{FF2B5EF4-FFF2-40B4-BE49-F238E27FC236}">
                <a16:creationId xmlns:a16="http://schemas.microsoft.com/office/drawing/2014/main" id="{BBAA08A2-46CC-8E07-8599-FCB5908987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2559" y="2196085"/>
            <a:ext cx="561600" cy="561600"/>
          </a:xfrm>
          <a:prstGeom prst="rect">
            <a:avLst/>
          </a:prstGeom>
        </p:spPr>
      </p:pic>
      <p:sp>
        <p:nvSpPr>
          <p:cNvPr id="9" name="TextBox 8">
            <a:extLst>
              <a:ext uri="{FF2B5EF4-FFF2-40B4-BE49-F238E27FC236}">
                <a16:creationId xmlns:a16="http://schemas.microsoft.com/office/drawing/2014/main" id="{9D0AE1A8-D709-FAEC-D0B8-D606781B85C6}"/>
              </a:ext>
            </a:extLst>
          </p:cNvPr>
          <p:cNvSpPr txBox="1"/>
          <p:nvPr/>
        </p:nvSpPr>
        <p:spPr>
          <a:xfrm>
            <a:off x="6969167" y="5574267"/>
            <a:ext cx="2088777" cy="369332"/>
          </a:xfrm>
          <a:prstGeom prst="rect">
            <a:avLst/>
          </a:prstGeom>
          <a:noFill/>
        </p:spPr>
        <p:txBody>
          <a:bodyPr wrap="square" rtlCol="0">
            <a:spAutoFit/>
          </a:bodyPr>
          <a:lstStyle/>
          <a:p>
            <a:r>
              <a:rPr lang="en-IN" dirty="0">
                <a:effectLst>
                  <a:outerShdw blurRad="38100" dist="38100" dir="2700000" algn="tl">
                    <a:srgbClr val="000000">
                      <a:alpha val="43137"/>
                    </a:srgbClr>
                  </a:outerShdw>
                </a:effectLst>
                <a:latin typeface="Constantia" panose="02030602050306030303" pitchFamily="18" charset="0"/>
              </a:rPr>
              <a:t>- Shravan Birajdar</a:t>
            </a:r>
          </a:p>
        </p:txBody>
      </p:sp>
      <p:pic>
        <p:nvPicPr>
          <p:cNvPr id="3" name="Picture 2">
            <a:hlinkClick r:id="rId10"/>
            <a:extLst>
              <a:ext uri="{FF2B5EF4-FFF2-40B4-BE49-F238E27FC236}">
                <a16:creationId xmlns:a16="http://schemas.microsoft.com/office/drawing/2014/main" id="{6185C2EB-BD6D-16F6-0E8C-FC9752103C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69167" y="2207488"/>
            <a:ext cx="648000" cy="4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96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par>
                                <p:cTn id="35" presetID="22" presetClass="entr" presetSubtype="4"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wipe(down)">
                                      <p:cBhvr>
                                        <p:cTn id="37" dur="500"/>
                                        <p:tgtEl>
                                          <p:spTgt spid="1026"/>
                                        </p:tgtEl>
                                      </p:cBhvr>
                                    </p:animEffect>
                                  </p:childTnLst>
                                </p:cTn>
                              </p:par>
                              <p:par>
                                <p:cTn id="38" presetID="22" presetClass="entr" presetSubtype="4"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4"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randombar(horizontal)">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4B227-5DD0-7D5D-29B2-D9A9DF364662}"/>
              </a:ext>
            </a:extLst>
          </p:cNvPr>
          <p:cNvSpPr txBox="1"/>
          <p:nvPr/>
        </p:nvSpPr>
        <p:spPr>
          <a:xfrm>
            <a:off x="2489788" y="376518"/>
            <a:ext cx="5809130" cy="769441"/>
          </a:xfrm>
          <a:prstGeom prst="rect">
            <a:avLst/>
          </a:prstGeom>
          <a:noFill/>
        </p:spPr>
        <p:txBody>
          <a:bodyPr wrap="square" rtlCol="0">
            <a:spAutoFit/>
          </a:bodyPr>
          <a:lstStyle>
            <a:defPPr>
              <a:defRPr lang="en-US"/>
            </a:defPPr>
            <a:lvl1pPr algn="ctr">
              <a:defRPr sz="4400" b="1">
                <a:solidFill>
                  <a:schemeClr val="accent1">
                    <a:lumMod val="50000"/>
                  </a:schemeClr>
                </a:solidFill>
                <a:effectLst>
                  <a:outerShdw blurRad="38100" dist="38100" dir="2700000" algn="tl">
                    <a:srgbClr val="000000">
                      <a:alpha val="43137"/>
                    </a:srgbClr>
                  </a:outerShdw>
                </a:effectLst>
                <a:latin typeface="Constantia" panose="02030602050306030303" pitchFamily="18" charset="0"/>
              </a:defRPr>
            </a:lvl1pPr>
          </a:lstStyle>
          <a:p>
            <a:r>
              <a:rPr lang="en-US" u="sng" dirty="0"/>
              <a:t>OBJECTIVES</a:t>
            </a:r>
            <a:endParaRPr lang="en-IN" u="sng" dirty="0"/>
          </a:p>
        </p:txBody>
      </p:sp>
      <p:sp>
        <p:nvSpPr>
          <p:cNvPr id="3" name="TextBox 2">
            <a:extLst>
              <a:ext uri="{FF2B5EF4-FFF2-40B4-BE49-F238E27FC236}">
                <a16:creationId xmlns:a16="http://schemas.microsoft.com/office/drawing/2014/main" id="{1C2BCCA0-4F85-EA96-49C8-B071F0F0C259}"/>
              </a:ext>
            </a:extLst>
          </p:cNvPr>
          <p:cNvSpPr txBox="1"/>
          <p:nvPr/>
        </p:nvSpPr>
        <p:spPr>
          <a:xfrm>
            <a:off x="1386009" y="2221938"/>
            <a:ext cx="7202180" cy="3139321"/>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Our analysis aims to provide a detailed examination of the burgeoning electric vehicle (EV) sector, focusing on electric utilities, and the adoption of clean alternative fuel vehicles (CAFV), including battery electric (BEVs) and plug-in hybrid electric vehicles (PHEVs).</a:t>
            </a:r>
          </a:p>
          <a:p>
            <a:endPar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We will investigate the distribution and proliferation of these vehicles across different states and cities, analyze trends based on model years, and evaluate their electric range capabilities. By doing so, we intend to uncover the driving forces behind EV adoption, identify existing barriers, and offer insights into the evolving landscape of sustainable urban mobility.</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646AD49-3348-ABEF-AE8E-FFBC691E1C7F}"/>
              </a:ext>
            </a:extLst>
          </p:cNvPr>
          <p:cNvPicPr>
            <a:picLocks noChangeAspect="1"/>
          </p:cNvPicPr>
          <p:nvPr/>
        </p:nvPicPr>
        <p:blipFill>
          <a:blip r:embed="rId2"/>
          <a:stretch>
            <a:fillRect/>
          </a:stretch>
        </p:blipFill>
        <p:spPr>
          <a:xfrm>
            <a:off x="420780" y="232803"/>
            <a:ext cx="1560140" cy="1560140"/>
          </a:xfrm>
          <a:prstGeom prst="rect">
            <a:avLst/>
          </a:prstGeom>
        </p:spPr>
      </p:pic>
      <p:pic>
        <p:nvPicPr>
          <p:cNvPr id="8" name="Picture 7">
            <a:extLst>
              <a:ext uri="{FF2B5EF4-FFF2-40B4-BE49-F238E27FC236}">
                <a16:creationId xmlns:a16="http://schemas.microsoft.com/office/drawing/2014/main" id="{970DEA05-9A6A-6917-5F30-F0398B5946F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69741" y="5037773"/>
            <a:ext cx="5333999" cy="1820227"/>
          </a:xfrm>
          <a:prstGeom prst="rect">
            <a:avLst/>
          </a:prstGeom>
        </p:spPr>
      </p:pic>
    </p:spTree>
    <p:extLst>
      <p:ext uri="{BB962C8B-B14F-4D97-AF65-F5344CB8AC3E}">
        <p14:creationId xmlns:p14="http://schemas.microsoft.com/office/powerpoint/2010/main" val="179266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B9423E-EDCC-4BEF-DA07-0941D4CF4E76}"/>
              </a:ext>
            </a:extLst>
          </p:cNvPr>
          <p:cNvSpPr txBox="1"/>
          <p:nvPr/>
        </p:nvSpPr>
        <p:spPr>
          <a:xfrm>
            <a:off x="968189" y="1913326"/>
            <a:ext cx="8337176" cy="1201291"/>
          </a:xfrm>
          <a:prstGeom prst="rect">
            <a:avLst/>
          </a:prstGeom>
          <a:noFill/>
        </p:spPr>
        <p:txBody>
          <a:bodyPr wrap="square" rtlCol="0">
            <a:spAutoFit/>
          </a:bodyPr>
          <a:lstStyle/>
          <a:p>
            <a:pPr algn="l">
              <a:lnSpc>
                <a:spcPct val="150000"/>
              </a:lnSpc>
              <a:buFont typeface="+mj-lt"/>
              <a:buAutoNum type="arabicPeriod"/>
            </a:pPr>
            <a:r>
              <a:rPr lang="en-US" b="1" i="0" dirty="0">
                <a:solidFill>
                  <a:srgbClr val="C00000"/>
                </a:solidFill>
                <a:effectLst/>
              </a:rPr>
              <a:t>Total Vehicles:</a:t>
            </a:r>
            <a:endParaRPr lang="en-US" b="0" i="0" dirty="0">
              <a:solidFill>
                <a:srgbClr val="C00000"/>
              </a:solidFill>
              <a:effectLst/>
            </a:endParaRPr>
          </a:p>
          <a:p>
            <a:pPr marL="800100" lvl="1" indent="-342900" algn="l">
              <a:lnSpc>
                <a:spcPct val="150000"/>
              </a:lnSpc>
              <a:buFont typeface="+mj-lt"/>
              <a:buAutoNum type="arabicPeriod"/>
            </a:pPr>
            <a:r>
              <a:rPr lang="en-US" sz="1600" b="0" i="0" dirty="0">
                <a:solidFill>
                  <a:schemeClr val="accent6">
                    <a:lumMod val="50000"/>
                  </a:schemeClr>
                </a:solidFill>
                <a:effectLst/>
              </a:rPr>
              <a:t>Understand the overall landscape of electric vehicles, encompassing both BEVs and PHEVs, to assess the market's size and growth.</a:t>
            </a:r>
          </a:p>
        </p:txBody>
      </p:sp>
      <p:sp>
        <p:nvSpPr>
          <p:cNvPr id="5" name="TextBox 4">
            <a:extLst>
              <a:ext uri="{FF2B5EF4-FFF2-40B4-BE49-F238E27FC236}">
                <a16:creationId xmlns:a16="http://schemas.microsoft.com/office/drawing/2014/main" id="{1EE169DD-9D44-2B0F-8E27-4FA4E4822F82}"/>
              </a:ext>
            </a:extLst>
          </p:cNvPr>
          <p:cNvSpPr txBox="1"/>
          <p:nvPr/>
        </p:nvSpPr>
        <p:spPr>
          <a:xfrm>
            <a:off x="968189" y="3386976"/>
            <a:ext cx="8337176" cy="1201291"/>
          </a:xfrm>
          <a:prstGeom prst="rect">
            <a:avLst/>
          </a:prstGeom>
          <a:noFill/>
        </p:spPr>
        <p:txBody>
          <a:bodyPr wrap="square" rtlCol="0">
            <a:spAutoFit/>
          </a:bodyPr>
          <a:lstStyle/>
          <a:p>
            <a:pPr>
              <a:lnSpc>
                <a:spcPct val="150000"/>
              </a:lnSpc>
            </a:pPr>
            <a:r>
              <a:rPr lang="en-US" b="1" dirty="0">
                <a:solidFill>
                  <a:srgbClr val="C00000"/>
                </a:solidFill>
              </a:rPr>
              <a:t>2. Average Electric Range:</a:t>
            </a:r>
          </a:p>
          <a:p>
            <a:pPr marL="800100" lvl="1" indent="-342900" algn="l">
              <a:lnSpc>
                <a:spcPct val="150000"/>
              </a:lnSpc>
              <a:buFont typeface="+mj-lt"/>
              <a:buAutoNum type="arabicPeriod"/>
            </a:pPr>
            <a:r>
              <a:rPr lang="en-US" sz="1600" b="0" i="0" dirty="0">
                <a:solidFill>
                  <a:schemeClr val="accent6">
                    <a:lumMod val="50000"/>
                  </a:schemeClr>
                </a:solidFill>
                <a:effectLst/>
              </a:rPr>
              <a:t>Determine the average electric range of the electric vehicles in the dataset to gauge the technological advancements and efficiency of the EVs.</a:t>
            </a:r>
          </a:p>
        </p:txBody>
      </p:sp>
      <p:sp>
        <p:nvSpPr>
          <p:cNvPr id="8" name="TextBox 7">
            <a:extLst>
              <a:ext uri="{FF2B5EF4-FFF2-40B4-BE49-F238E27FC236}">
                <a16:creationId xmlns:a16="http://schemas.microsoft.com/office/drawing/2014/main" id="{B8EE4612-BD7D-B3A4-70C0-EF40C7D67E54}"/>
              </a:ext>
            </a:extLst>
          </p:cNvPr>
          <p:cNvSpPr txBox="1"/>
          <p:nvPr/>
        </p:nvSpPr>
        <p:spPr>
          <a:xfrm>
            <a:off x="968189" y="1240857"/>
            <a:ext cx="3451411" cy="400110"/>
          </a:xfrm>
          <a:prstGeom prst="rect">
            <a:avLst/>
          </a:prstGeom>
          <a:noFill/>
        </p:spPr>
        <p:txBody>
          <a:bodyPr wrap="square" rtlCol="0">
            <a:spAutoFit/>
          </a:bodyPr>
          <a:lstStyle/>
          <a:p>
            <a:r>
              <a:rPr lang="en-US" sz="2000" b="1" dirty="0">
                <a:solidFill>
                  <a:srgbClr val="002060"/>
                </a:solidFill>
                <a:latin typeface="Calisto MT" panose="02040603050505030304" pitchFamily="18" charset="0"/>
              </a:rPr>
              <a:t>KPI’s Requirement</a:t>
            </a:r>
            <a:endParaRPr lang="en-IN" sz="2000" b="1" dirty="0">
              <a:solidFill>
                <a:srgbClr val="002060"/>
              </a:solidFill>
              <a:latin typeface="Calisto MT" panose="02040603050505030304" pitchFamily="18" charset="0"/>
            </a:endParaRPr>
          </a:p>
        </p:txBody>
      </p:sp>
      <p:pic>
        <p:nvPicPr>
          <p:cNvPr id="9" name="Picture 8">
            <a:extLst>
              <a:ext uri="{FF2B5EF4-FFF2-40B4-BE49-F238E27FC236}">
                <a16:creationId xmlns:a16="http://schemas.microsoft.com/office/drawing/2014/main" id="{CC3A7870-21DD-DE99-63B6-582DF5FD0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78" y="146206"/>
            <a:ext cx="873946" cy="920468"/>
          </a:xfrm>
          <a:prstGeom prst="rect">
            <a:avLst/>
          </a:prstGeom>
        </p:spPr>
      </p:pic>
      <p:pic>
        <p:nvPicPr>
          <p:cNvPr id="11" name="Picture 10">
            <a:extLst>
              <a:ext uri="{FF2B5EF4-FFF2-40B4-BE49-F238E27FC236}">
                <a16:creationId xmlns:a16="http://schemas.microsoft.com/office/drawing/2014/main" id="{756E4E5B-C1C3-C6ED-FECC-B91D7CB7D616}"/>
              </a:ext>
            </a:extLst>
          </p:cNvPr>
          <p:cNvPicPr>
            <a:picLocks noChangeAspect="1"/>
          </p:cNvPicPr>
          <p:nvPr/>
        </p:nvPicPr>
        <p:blipFill rotWithShape="1">
          <a:blip r:embed="rId3"/>
          <a:srcRect t="20752" b="22607"/>
          <a:stretch/>
        </p:blipFill>
        <p:spPr>
          <a:xfrm>
            <a:off x="2951134" y="4760259"/>
            <a:ext cx="4371286" cy="2097741"/>
          </a:xfrm>
          <a:prstGeom prst="rect">
            <a:avLst/>
          </a:prstGeom>
        </p:spPr>
      </p:pic>
      <p:sp>
        <p:nvSpPr>
          <p:cNvPr id="12" name="TextBox 11">
            <a:extLst>
              <a:ext uri="{FF2B5EF4-FFF2-40B4-BE49-F238E27FC236}">
                <a16:creationId xmlns:a16="http://schemas.microsoft.com/office/drawing/2014/main" id="{4D8E27F1-3969-D609-BD0A-B6483DA49534}"/>
              </a:ext>
            </a:extLst>
          </p:cNvPr>
          <p:cNvSpPr txBox="1"/>
          <p:nvPr/>
        </p:nvSpPr>
        <p:spPr>
          <a:xfrm>
            <a:off x="1842246" y="394127"/>
            <a:ext cx="6813177"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PROBLEM</a:t>
            </a:r>
            <a:r>
              <a:rPr kumimoji="0" lang="en-US" sz="36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eorgia" panose="02040502050405020303" pitchFamily="18" charset="0"/>
                <a:ea typeface="+mn-ea"/>
                <a:cs typeface="+mn-cs"/>
              </a:rPr>
              <a:t> </a:t>
            </a: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STATEMENT</a:t>
            </a:r>
            <a:endParaRPr kumimoji="0" lang="en-IN"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endParaRPr>
          </a:p>
        </p:txBody>
      </p:sp>
    </p:spTree>
    <p:extLst>
      <p:ext uri="{BB962C8B-B14F-4D97-AF65-F5344CB8AC3E}">
        <p14:creationId xmlns:p14="http://schemas.microsoft.com/office/powerpoint/2010/main" val="172579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
                                        <p:tgtEl>
                                          <p:spTgt spid="11"/>
                                        </p:tgtEl>
                                      </p:cBhvr>
                                    </p:animEffect>
                                    <p:anim calcmode="lin" valueType="num">
                                      <p:cBhvr>
                                        <p:cTn id="8" dur="400" fill="hold"/>
                                        <p:tgtEl>
                                          <p:spTgt spid="11"/>
                                        </p:tgtEl>
                                        <p:attrNameLst>
                                          <p:attrName>ppt_x</p:attrName>
                                        </p:attrNameLst>
                                      </p:cBhvr>
                                      <p:tavLst>
                                        <p:tav tm="0">
                                          <p:val>
                                            <p:strVal val="#ppt_x"/>
                                          </p:val>
                                        </p:tav>
                                        <p:tav tm="100000">
                                          <p:val>
                                            <p:strVal val="#ppt_x"/>
                                          </p:val>
                                        </p:tav>
                                      </p:tavLst>
                                    </p:anim>
                                    <p:anim calcmode="lin" valueType="num">
                                      <p:cBhvr>
                                        <p:cTn id="9" dur="400" fill="hold"/>
                                        <p:tgtEl>
                                          <p:spTgt spid="11"/>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strips(down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downLef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9E13E6-152F-7762-2E95-F96BD2C6563F}"/>
              </a:ext>
            </a:extLst>
          </p:cNvPr>
          <p:cNvSpPr txBox="1"/>
          <p:nvPr/>
        </p:nvSpPr>
        <p:spPr>
          <a:xfrm>
            <a:off x="968189" y="1240857"/>
            <a:ext cx="3451411" cy="400110"/>
          </a:xfrm>
          <a:prstGeom prst="rect">
            <a:avLst/>
          </a:prstGeom>
          <a:noFill/>
        </p:spPr>
        <p:txBody>
          <a:bodyPr wrap="square" rtlCol="0">
            <a:spAutoFit/>
          </a:bodyPr>
          <a:lstStyle/>
          <a:p>
            <a:r>
              <a:rPr lang="en-US" sz="2000" b="1" dirty="0">
                <a:solidFill>
                  <a:srgbClr val="002060"/>
                </a:solidFill>
                <a:latin typeface="Calisto MT" panose="02040603050505030304" pitchFamily="18" charset="0"/>
              </a:rPr>
              <a:t>KPI’s Requirement</a:t>
            </a:r>
            <a:endParaRPr lang="en-IN" sz="2000" b="1" dirty="0">
              <a:solidFill>
                <a:srgbClr val="002060"/>
              </a:solidFill>
              <a:latin typeface="Calisto MT" panose="02040603050505030304" pitchFamily="18" charset="0"/>
            </a:endParaRPr>
          </a:p>
        </p:txBody>
      </p:sp>
      <p:sp>
        <p:nvSpPr>
          <p:cNvPr id="4" name="TextBox 3">
            <a:extLst>
              <a:ext uri="{FF2B5EF4-FFF2-40B4-BE49-F238E27FC236}">
                <a16:creationId xmlns:a16="http://schemas.microsoft.com/office/drawing/2014/main" id="{47B9423E-EDCC-4BEF-DA07-0941D4CF4E76}"/>
              </a:ext>
            </a:extLst>
          </p:cNvPr>
          <p:cNvSpPr txBox="1"/>
          <p:nvPr/>
        </p:nvSpPr>
        <p:spPr>
          <a:xfrm>
            <a:off x="968189" y="1925771"/>
            <a:ext cx="9090211" cy="1570623"/>
          </a:xfrm>
          <a:prstGeom prst="rect">
            <a:avLst/>
          </a:prstGeom>
          <a:noFill/>
        </p:spPr>
        <p:txBody>
          <a:bodyPr wrap="square" rtlCol="0">
            <a:spAutoFit/>
          </a:bodyPr>
          <a:lstStyle/>
          <a:p>
            <a:pPr algn="l">
              <a:lnSpc>
                <a:spcPct val="150000"/>
              </a:lnSpc>
            </a:pPr>
            <a:r>
              <a:rPr lang="en-US" b="1" dirty="0">
                <a:solidFill>
                  <a:srgbClr val="C00000"/>
                </a:solidFill>
              </a:rPr>
              <a:t>3. Total BEV Vehicles and % of Total BEV Vehicles:</a:t>
            </a:r>
          </a:p>
          <a:p>
            <a:pPr marL="800100" lvl="1" indent="-342900" algn="l">
              <a:lnSpc>
                <a:spcPct val="150000"/>
              </a:lnSpc>
              <a:buFont typeface="+mj-lt"/>
              <a:buAutoNum type="arabicPeriod"/>
            </a:pPr>
            <a:r>
              <a:rPr lang="en-US" sz="1600" b="0" i="0" dirty="0">
                <a:solidFill>
                  <a:schemeClr val="accent6">
                    <a:lumMod val="50000"/>
                  </a:schemeClr>
                </a:solidFill>
                <a:effectLst/>
              </a:rPr>
              <a:t>Identify and analyze the total number of Battery Electric Vehicles (BEVs) in the dataset.</a:t>
            </a:r>
          </a:p>
          <a:p>
            <a:pPr marL="800100" lvl="1" indent="-342900" algn="l">
              <a:lnSpc>
                <a:spcPct val="150000"/>
              </a:lnSpc>
              <a:buFont typeface="+mj-lt"/>
              <a:buAutoNum type="arabicPeriod"/>
            </a:pPr>
            <a:r>
              <a:rPr lang="en-US" sz="1600" b="0" i="0" dirty="0">
                <a:solidFill>
                  <a:schemeClr val="accent6">
                    <a:lumMod val="50000"/>
                  </a:schemeClr>
                </a:solidFill>
                <a:effectLst/>
              </a:rPr>
              <a:t>Calculate the percentage of BEVs relative to the total number of electric vehicles, providing insights into the dominance of fully electric models.</a:t>
            </a:r>
          </a:p>
        </p:txBody>
      </p:sp>
      <p:pic>
        <p:nvPicPr>
          <p:cNvPr id="7" name="Picture 6">
            <a:extLst>
              <a:ext uri="{FF2B5EF4-FFF2-40B4-BE49-F238E27FC236}">
                <a16:creationId xmlns:a16="http://schemas.microsoft.com/office/drawing/2014/main" id="{E097480E-40C7-3C95-68D8-33AA55F91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78" y="146206"/>
            <a:ext cx="873946" cy="920468"/>
          </a:xfrm>
          <a:prstGeom prst="rect">
            <a:avLst/>
          </a:prstGeom>
        </p:spPr>
      </p:pic>
      <p:sp>
        <p:nvSpPr>
          <p:cNvPr id="8" name="TextBox 7">
            <a:extLst>
              <a:ext uri="{FF2B5EF4-FFF2-40B4-BE49-F238E27FC236}">
                <a16:creationId xmlns:a16="http://schemas.microsoft.com/office/drawing/2014/main" id="{FFE929D3-6BD9-CCC3-271C-0A73D3E2424D}"/>
              </a:ext>
            </a:extLst>
          </p:cNvPr>
          <p:cNvSpPr txBox="1"/>
          <p:nvPr/>
        </p:nvSpPr>
        <p:spPr>
          <a:xfrm>
            <a:off x="968189" y="3781199"/>
            <a:ext cx="9090211" cy="1939955"/>
          </a:xfrm>
          <a:prstGeom prst="rect">
            <a:avLst/>
          </a:prstGeom>
          <a:noFill/>
        </p:spPr>
        <p:txBody>
          <a:bodyPr wrap="square" rtlCol="0">
            <a:spAutoFit/>
          </a:bodyPr>
          <a:lstStyle/>
          <a:p>
            <a:pPr>
              <a:lnSpc>
                <a:spcPct val="150000"/>
              </a:lnSpc>
            </a:pPr>
            <a:r>
              <a:rPr lang="en-US" b="1" dirty="0">
                <a:solidFill>
                  <a:srgbClr val="C00000"/>
                </a:solidFill>
              </a:rPr>
              <a:t>4. Total PHEV Vehicles and % of Total PHEV Vehicles:</a:t>
            </a:r>
          </a:p>
          <a:p>
            <a:pPr marL="800100" lvl="1" indent="-342900" algn="l">
              <a:lnSpc>
                <a:spcPct val="150000"/>
              </a:lnSpc>
              <a:buFont typeface="+mj-lt"/>
              <a:buAutoNum type="arabicPeriod"/>
            </a:pPr>
            <a:r>
              <a:rPr lang="en-US" sz="1600" b="0" i="0" dirty="0">
                <a:solidFill>
                  <a:schemeClr val="accent6">
                    <a:lumMod val="50000"/>
                  </a:schemeClr>
                </a:solidFill>
                <a:effectLst/>
              </a:rPr>
              <a:t>Identify and analyze the total number of Plug-in Hybrid Electric Vehicles (PHEVs) in the dataset.</a:t>
            </a:r>
          </a:p>
          <a:p>
            <a:pPr marL="800100" lvl="1" indent="-342900" algn="l">
              <a:lnSpc>
                <a:spcPct val="150000"/>
              </a:lnSpc>
              <a:buFont typeface="+mj-lt"/>
              <a:buAutoNum type="arabicPeriod"/>
            </a:pPr>
            <a:r>
              <a:rPr lang="en-US" sz="1600" b="0" i="0" dirty="0">
                <a:solidFill>
                  <a:schemeClr val="accent6">
                    <a:lumMod val="50000"/>
                  </a:schemeClr>
                </a:solidFill>
                <a:effectLst/>
              </a:rPr>
              <a:t>Calculate the percentage of PHEVs relative to the total number of electric vehicles, offering insights into the market share of plug-in hybrid models.</a:t>
            </a:r>
          </a:p>
        </p:txBody>
      </p:sp>
      <p:sp>
        <p:nvSpPr>
          <p:cNvPr id="9" name="TextBox 8">
            <a:extLst>
              <a:ext uri="{FF2B5EF4-FFF2-40B4-BE49-F238E27FC236}">
                <a16:creationId xmlns:a16="http://schemas.microsoft.com/office/drawing/2014/main" id="{097DBFA0-31F8-43C9-2B1B-22A30A6CF771}"/>
              </a:ext>
            </a:extLst>
          </p:cNvPr>
          <p:cNvSpPr txBox="1"/>
          <p:nvPr/>
        </p:nvSpPr>
        <p:spPr>
          <a:xfrm>
            <a:off x="1842246" y="394127"/>
            <a:ext cx="6813177"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PROBLEM</a:t>
            </a:r>
            <a:r>
              <a:rPr kumimoji="0" lang="en-US" sz="36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eorgia" panose="02040502050405020303" pitchFamily="18" charset="0"/>
                <a:ea typeface="+mn-ea"/>
                <a:cs typeface="+mn-cs"/>
              </a:rPr>
              <a:t> </a:t>
            </a: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STATEMENT</a:t>
            </a:r>
            <a:endParaRPr kumimoji="0" lang="en-IN"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endParaRPr>
          </a:p>
        </p:txBody>
      </p:sp>
    </p:spTree>
    <p:extLst>
      <p:ext uri="{BB962C8B-B14F-4D97-AF65-F5344CB8AC3E}">
        <p14:creationId xmlns:p14="http://schemas.microsoft.com/office/powerpoint/2010/main" val="28663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946D3D-A9A5-A8F3-B30F-03F5ADC7D706}"/>
              </a:ext>
            </a:extLst>
          </p:cNvPr>
          <p:cNvSpPr txBox="1"/>
          <p:nvPr/>
        </p:nvSpPr>
        <p:spPr>
          <a:xfrm>
            <a:off x="968189" y="1240857"/>
            <a:ext cx="3451411" cy="400110"/>
          </a:xfrm>
          <a:prstGeom prst="rect">
            <a:avLst/>
          </a:prstGeom>
          <a:noFill/>
        </p:spPr>
        <p:txBody>
          <a:bodyPr wrap="square" rtlCol="0">
            <a:spAutoFit/>
          </a:bodyPr>
          <a:lstStyle/>
          <a:p>
            <a:r>
              <a:rPr lang="en-US" sz="2000" b="1" dirty="0">
                <a:solidFill>
                  <a:srgbClr val="002060"/>
                </a:solidFill>
                <a:latin typeface="Calisto MT" panose="02040603050505030304" pitchFamily="18" charset="0"/>
              </a:rPr>
              <a:t>Charts Requirement</a:t>
            </a:r>
            <a:endParaRPr lang="en-IN" sz="2000" b="1" dirty="0">
              <a:solidFill>
                <a:srgbClr val="002060"/>
              </a:solidFill>
              <a:latin typeface="Calisto MT" panose="02040603050505030304" pitchFamily="18" charset="0"/>
            </a:endParaRPr>
          </a:p>
        </p:txBody>
      </p:sp>
      <p:sp>
        <p:nvSpPr>
          <p:cNvPr id="5" name="TextBox 4">
            <a:extLst>
              <a:ext uri="{FF2B5EF4-FFF2-40B4-BE49-F238E27FC236}">
                <a16:creationId xmlns:a16="http://schemas.microsoft.com/office/drawing/2014/main" id="{83B39FEA-3924-1780-DBE5-433E81FE63CF}"/>
              </a:ext>
            </a:extLst>
          </p:cNvPr>
          <p:cNvSpPr txBox="1"/>
          <p:nvPr/>
        </p:nvSpPr>
        <p:spPr>
          <a:xfrm>
            <a:off x="968189" y="1812959"/>
            <a:ext cx="8875058" cy="1354217"/>
          </a:xfrm>
          <a:prstGeom prst="rect">
            <a:avLst/>
          </a:prstGeom>
          <a:noFill/>
        </p:spPr>
        <p:txBody>
          <a:bodyPr wrap="square" rtlCol="0">
            <a:spAutoFit/>
          </a:bodyPr>
          <a:lstStyle/>
          <a:p>
            <a:pPr algn="l">
              <a:buFont typeface="+mj-lt"/>
              <a:buAutoNum type="arabicPeriod"/>
            </a:pPr>
            <a:r>
              <a:rPr lang="en-US" b="1" dirty="0">
                <a:solidFill>
                  <a:srgbClr val="C00000"/>
                </a:solidFill>
              </a:rPr>
              <a:t>Total Vehicles by Model Year (From 2010 Onwards):</a:t>
            </a:r>
          </a:p>
          <a:p>
            <a:pPr marL="742950" lvl="1" indent="-285750" algn="l">
              <a:buFont typeface="+mj-lt"/>
              <a:buAutoNum type="arabicPeriod"/>
            </a:pPr>
            <a:r>
              <a:rPr lang="en-US" sz="1600" b="0" i="0" dirty="0">
                <a:solidFill>
                  <a:schemeClr val="accent6">
                    <a:lumMod val="50000"/>
                  </a:schemeClr>
                </a:solidFill>
                <a:effectLst/>
              </a:rPr>
              <a:t>Visualization: Line/ Area Chart</a:t>
            </a:r>
          </a:p>
          <a:p>
            <a:pPr marL="742950" lvl="1" indent="-285750" algn="l">
              <a:buFont typeface="+mj-lt"/>
              <a:buAutoNum type="arabicPeriod"/>
            </a:pPr>
            <a:r>
              <a:rPr lang="en-US" sz="1600" b="0" i="0" dirty="0">
                <a:solidFill>
                  <a:schemeClr val="accent6">
                    <a:lumMod val="50000"/>
                  </a:schemeClr>
                </a:solidFill>
                <a:effectLst/>
              </a:rPr>
              <a:t>Description: This chart will illustrate the distribution of electric vehicles over the years, starting from 2010, providing insights into the growth pattern and adoption trends.</a:t>
            </a:r>
          </a:p>
        </p:txBody>
      </p:sp>
      <p:sp>
        <p:nvSpPr>
          <p:cNvPr id="6" name="TextBox 5">
            <a:extLst>
              <a:ext uri="{FF2B5EF4-FFF2-40B4-BE49-F238E27FC236}">
                <a16:creationId xmlns:a16="http://schemas.microsoft.com/office/drawing/2014/main" id="{1A70C5F5-4E6C-0CC8-9416-A8279DB9EC81}"/>
              </a:ext>
            </a:extLst>
          </p:cNvPr>
          <p:cNvSpPr txBox="1"/>
          <p:nvPr/>
        </p:nvSpPr>
        <p:spPr>
          <a:xfrm>
            <a:off x="968189" y="3429000"/>
            <a:ext cx="8964705" cy="1354217"/>
          </a:xfrm>
          <a:prstGeom prst="rect">
            <a:avLst/>
          </a:prstGeom>
          <a:noFill/>
        </p:spPr>
        <p:txBody>
          <a:bodyPr wrap="square" rtlCol="0">
            <a:spAutoFit/>
          </a:bodyPr>
          <a:lstStyle/>
          <a:p>
            <a:r>
              <a:rPr lang="en-US" b="1" dirty="0">
                <a:solidFill>
                  <a:srgbClr val="C00000"/>
                </a:solidFill>
              </a:rPr>
              <a:t>2. Total Vehicles by State:</a:t>
            </a:r>
          </a:p>
          <a:p>
            <a:pPr marL="742950" lvl="1" indent="-285750" algn="l">
              <a:buFont typeface="+mj-lt"/>
              <a:buAutoNum type="arabicPeriod"/>
            </a:pPr>
            <a:r>
              <a:rPr lang="en-US" sz="1600" b="0" i="0" dirty="0">
                <a:solidFill>
                  <a:schemeClr val="accent6">
                    <a:lumMod val="50000"/>
                  </a:schemeClr>
                </a:solidFill>
                <a:effectLst/>
              </a:rPr>
              <a:t>Visualization: Map Chart </a:t>
            </a:r>
          </a:p>
          <a:p>
            <a:pPr marL="742950" lvl="1" indent="-285750" algn="l">
              <a:buFont typeface="+mj-lt"/>
              <a:buAutoNum type="arabicPeriod"/>
            </a:pPr>
            <a:r>
              <a:rPr lang="en-US" sz="1600" b="0" i="0" dirty="0">
                <a:solidFill>
                  <a:schemeClr val="accent6">
                    <a:lumMod val="50000"/>
                  </a:schemeClr>
                </a:solidFill>
                <a:effectLst/>
              </a:rPr>
              <a:t>Description: This chart will showcase the geographical distribution of electric vehicles across different states, allowing for the identification of regions with higher adoption rates.</a:t>
            </a:r>
          </a:p>
        </p:txBody>
      </p:sp>
      <p:pic>
        <p:nvPicPr>
          <p:cNvPr id="7" name="Picture 6">
            <a:extLst>
              <a:ext uri="{FF2B5EF4-FFF2-40B4-BE49-F238E27FC236}">
                <a16:creationId xmlns:a16="http://schemas.microsoft.com/office/drawing/2014/main" id="{07BDD8AA-63F8-C78E-04F1-AD875835ADB2}"/>
              </a:ext>
            </a:extLst>
          </p:cNvPr>
          <p:cNvPicPr>
            <a:picLocks noChangeAspect="1"/>
          </p:cNvPicPr>
          <p:nvPr/>
        </p:nvPicPr>
        <p:blipFill>
          <a:blip r:embed="rId2"/>
          <a:stretch>
            <a:fillRect/>
          </a:stretch>
        </p:blipFill>
        <p:spPr>
          <a:xfrm>
            <a:off x="170330" y="316838"/>
            <a:ext cx="1078596" cy="1078596"/>
          </a:xfrm>
          <a:prstGeom prst="rect">
            <a:avLst/>
          </a:prstGeom>
        </p:spPr>
      </p:pic>
      <p:pic>
        <p:nvPicPr>
          <p:cNvPr id="8" name="Picture 7">
            <a:extLst>
              <a:ext uri="{FF2B5EF4-FFF2-40B4-BE49-F238E27FC236}">
                <a16:creationId xmlns:a16="http://schemas.microsoft.com/office/drawing/2014/main" id="{242D0AAC-0021-25CF-50B4-2DC7CD2CEE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79325" y="4783217"/>
            <a:ext cx="3452786" cy="1878299"/>
          </a:xfrm>
          <a:prstGeom prst="rect">
            <a:avLst/>
          </a:prstGeom>
        </p:spPr>
      </p:pic>
      <p:sp>
        <p:nvSpPr>
          <p:cNvPr id="9" name="TextBox 8">
            <a:extLst>
              <a:ext uri="{FF2B5EF4-FFF2-40B4-BE49-F238E27FC236}">
                <a16:creationId xmlns:a16="http://schemas.microsoft.com/office/drawing/2014/main" id="{F8901022-B9EF-72CE-BFDE-8D1BB9611796}"/>
              </a:ext>
            </a:extLst>
          </p:cNvPr>
          <p:cNvSpPr txBox="1"/>
          <p:nvPr/>
        </p:nvSpPr>
        <p:spPr>
          <a:xfrm>
            <a:off x="1842246" y="394127"/>
            <a:ext cx="6813177"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PROBLEM</a:t>
            </a:r>
            <a:r>
              <a:rPr kumimoji="0" lang="en-US" sz="36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eorgia" panose="02040502050405020303" pitchFamily="18" charset="0"/>
                <a:ea typeface="+mn-ea"/>
                <a:cs typeface="+mn-cs"/>
              </a:rPr>
              <a:t> </a:t>
            </a: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STATEMENT</a:t>
            </a:r>
            <a:endParaRPr kumimoji="0" lang="en-IN"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endParaRPr>
          </a:p>
        </p:txBody>
      </p:sp>
    </p:spTree>
    <p:extLst>
      <p:ext uri="{BB962C8B-B14F-4D97-AF65-F5344CB8AC3E}">
        <p14:creationId xmlns:p14="http://schemas.microsoft.com/office/powerpoint/2010/main" val="416452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1A6DCF-41D9-BE13-9E4B-2625D75FD0EF}"/>
              </a:ext>
            </a:extLst>
          </p:cNvPr>
          <p:cNvSpPr txBox="1"/>
          <p:nvPr/>
        </p:nvSpPr>
        <p:spPr>
          <a:xfrm>
            <a:off x="1842246" y="394127"/>
            <a:ext cx="6813177"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PROBLEM</a:t>
            </a:r>
            <a:r>
              <a:rPr kumimoji="0" lang="en-US" sz="36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eorgia" panose="02040502050405020303" pitchFamily="18" charset="0"/>
                <a:ea typeface="+mn-ea"/>
                <a:cs typeface="+mn-cs"/>
              </a:rPr>
              <a:t> </a:t>
            </a:r>
            <a:r>
              <a:rPr kumimoji="0" lang="en-US"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rPr>
              <a:t>STATEMENT</a:t>
            </a:r>
            <a:endParaRPr kumimoji="0" lang="en-IN" sz="4400" b="1" i="0" u="sng" strike="noStrike" kern="1200" cap="none" spc="0" normalizeH="0" baseline="0" noProof="0" dirty="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ea typeface="+mn-ea"/>
              <a:cs typeface="+mn-cs"/>
            </a:endParaRPr>
          </a:p>
        </p:txBody>
      </p:sp>
      <p:sp>
        <p:nvSpPr>
          <p:cNvPr id="3" name="TextBox 2">
            <a:extLst>
              <a:ext uri="{FF2B5EF4-FFF2-40B4-BE49-F238E27FC236}">
                <a16:creationId xmlns:a16="http://schemas.microsoft.com/office/drawing/2014/main" id="{F51415E3-5E5A-AD5C-FB8E-A52205629C7B}"/>
              </a:ext>
            </a:extLst>
          </p:cNvPr>
          <p:cNvSpPr txBox="1"/>
          <p:nvPr/>
        </p:nvSpPr>
        <p:spPr>
          <a:xfrm>
            <a:off x="968189" y="1240857"/>
            <a:ext cx="3451411" cy="400110"/>
          </a:xfrm>
          <a:prstGeom prst="rect">
            <a:avLst/>
          </a:prstGeom>
          <a:noFill/>
        </p:spPr>
        <p:txBody>
          <a:bodyPr wrap="square" rtlCol="0">
            <a:spAutoFit/>
          </a:bodyPr>
          <a:lstStyle/>
          <a:p>
            <a:r>
              <a:rPr lang="en-US" sz="2000" b="1" dirty="0">
                <a:solidFill>
                  <a:srgbClr val="002060"/>
                </a:solidFill>
                <a:latin typeface="Calisto MT" panose="02040603050505030304" pitchFamily="18" charset="0"/>
              </a:rPr>
              <a:t>Charts Requirement</a:t>
            </a:r>
            <a:endParaRPr lang="en-IN" sz="2000" b="1" dirty="0">
              <a:solidFill>
                <a:srgbClr val="002060"/>
              </a:solidFill>
              <a:latin typeface="Calisto MT" panose="02040603050505030304" pitchFamily="18" charset="0"/>
            </a:endParaRPr>
          </a:p>
        </p:txBody>
      </p:sp>
      <p:pic>
        <p:nvPicPr>
          <p:cNvPr id="4" name="Picture 3">
            <a:extLst>
              <a:ext uri="{FF2B5EF4-FFF2-40B4-BE49-F238E27FC236}">
                <a16:creationId xmlns:a16="http://schemas.microsoft.com/office/drawing/2014/main" id="{54B0217B-07D9-71B4-408E-52C777E0A04E}"/>
              </a:ext>
            </a:extLst>
          </p:cNvPr>
          <p:cNvPicPr>
            <a:picLocks noChangeAspect="1"/>
          </p:cNvPicPr>
          <p:nvPr/>
        </p:nvPicPr>
        <p:blipFill>
          <a:blip r:embed="rId2"/>
          <a:stretch>
            <a:fillRect/>
          </a:stretch>
        </p:blipFill>
        <p:spPr>
          <a:xfrm>
            <a:off x="170330" y="316838"/>
            <a:ext cx="1078596" cy="1078596"/>
          </a:xfrm>
          <a:prstGeom prst="rect">
            <a:avLst/>
          </a:prstGeom>
        </p:spPr>
      </p:pic>
      <p:sp>
        <p:nvSpPr>
          <p:cNvPr id="6" name="TextBox 5">
            <a:extLst>
              <a:ext uri="{FF2B5EF4-FFF2-40B4-BE49-F238E27FC236}">
                <a16:creationId xmlns:a16="http://schemas.microsoft.com/office/drawing/2014/main" id="{1CC49F74-72E1-E5D2-9AD0-1A14D2AEF24F}"/>
              </a:ext>
            </a:extLst>
          </p:cNvPr>
          <p:cNvSpPr txBox="1"/>
          <p:nvPr/>
        </p:nvSpPr>
        <p:spPr>
          <a:xfrm>
            <a:off x="968189" y="1819118"/>
            <a:ext cx="8561293" cy="1354217"/>
          </a:xfrm>
          <a:prstGeom prst="rect">
            <a:avLst/>
          </a:prstGeom>
          <a:noFill/>
        </p:spPr>
        <p:txBody>
          <a:bodyPr wrap="square" rtlCol="0">
            <a:spAutoFit/>
          </a:bodyPr>
          <a:lstStyle/>
          <a:p>
            <a:r>
              <a:rPr lang="en-US" b="1" dirty="0">
                <a:solidFill>
                  <a:srgbClr val="C00000"/>
                </a:solidFill>
              </a:rPr>
              <a:t>3. Top 10 Total Vehicles by Make:</a:t>
            </a:r>
          </a:p>
          <a:p>
            <a:pPr marL="742950" lvl="1" indent="-285750" algn="l">
              <a:buFont typeface="+mj-lt"/>
              <a:buAutoNum type="arabicPeriod"/>
            </a:pPr>
            <a:r>
              <a:rPr lang="en-US" sz="1600" b="0" i="0" dirty="0">
                <a:solidFill>
                  <a:schemeClr val="accent6">
                    <a:lumMod val="50000"/>
                  </a:schemeClr>
                </a:solidFill>
                <a:effectLst/>
              </a:rPr>
              <a:t>Visualization: Bar Chart </a:t>
            </a:r>
          </a:p>
          <a:p>
            <a:pPr marL="742950" lvl="1" indent="-285750" algn="l">
              <a:buFont typeface="+mj-lt"/>
              <a:buAutoNum type="arabicPeriod"/>
            </a:pPr>
            <a:r>
              <a:rPr lang="en-US" sz="1600" b="0" i="0" dirty="0">
                <a:solidFill>
                  <a:schemeClr val="accent6">
                    <a:lumMod val="50000"/>
                  </a:schemeClr>
                </a:solidFill>
                <a:effectLst/>
              </a:rPr>
              <a:t>Description: Highlight the top 10 electric vehicle manufacturers based on the total number of vehicles, providing insights into the market dominance of specific brands.</a:t>
            </a:r>
          </a:p>
        </p:txBody>
      </p:sp>
      <p:sp>
        <p:nvSpPr>
          <p:cNvPr id="7" name="TextBox 6">
            <a:extLst>
              <a:ext uri="{FF2B5EF4-FFF2-40B4-BE49-F238E27FC236}">
                <a16:creationId xmlns:a16="http://schemas.microsoft.com/office/drawing/2014/main" id="{C032F852-42C8-DEE3-0BDA-7D83392B654F}"/>
              </a:ext>
            </a:extLst>
          </p:cNvPr>
          <p:cNvSpPr txBox="1"/>
          <p:nvPr/>
        </p:nvSpPr>
        <p:spPr>
          <a:xfrm>
            <a:off x="968189" y="3351487"/>
            <a:ext cx="8785411" cy="1354217"/>
          </a:xfrm>
          <a:prstGeom prst="rect">
            <a:avLst/>
          </a:prstGeom>
          <a:noFill/>
        </p:spPr>
        <p:txBody>
          <a:bodyPr wrap="square" rtlCol="0">
            <a:spAutoFit/>
          </a:bodyPr>
          <a:lstStyle/>
          <a:p>
            <a:r>
              <a:rPr lang="en-US" b="1" dirty="0">
                <a:solidFill>
                  <a:srgbClr val="C00000"/>
                </a:solidFill>
              </a:rPr>
              <a:t>4. Total Vehicles by CAFV Eligibility:</a:t>
            </a:r>
          </a:p>
          <a:p>
            <a:pPr marL="742950" lvl="1" indent="-285750" algn="l">
              <a:buFont typeface="+mj-lt"/>
              <a:buAutoNum type="arabicPeriod"/>
            </a:pPr>
            <a:r>
              <a:rPr lang="en-US" sz="1600" b="0" i="0" dirty="0">
                <a:solidFill>
                  <a:schemeClr val="accent6">
                    <a:lumMod val="50000"/>
                  </a:schemeClr>
                </a:solidFill>
                <a:effectLst/>
              </a:rPr>
              <a:t>Visualization: Pie Chart or Donut Chart</a:t>
            </a:r>
          </a:p>
          <a:p>
            <a:pPr marL="742950" lvl="1" indent="-285750" algn="l">
              <a:buFont typeface="+mj-lt"/>
              <a:buAutoNum type="arabicPeriod"/>
            </a:pPr>
            <a:r>
              <a:rPr lang="en-US" sz="1600" b="0" i="0" dirty="0">
                <a:solidFill>
                  <a:schemeClr val="accent6">
                    <a:lumMod val="50000"/>
                  </a:schemeClr>
                </a:solidFill>
                <a:effectLst/>
              </a:rPr>
              <a:t>Description: Illustrate the proportion of electric vehicles that are eligible for Clean Alternative Fuel Vehicle (CAFV) incentives, aiding in understanding the impact of incentives on vehicle adoption.</a:t>
            </a:r>
          </a:p>
        </p:txBody>
      </p:sp>
      <p:sp>
        <p:nvSpPr>
          <p:cNvPr id="8" name="TextBox 7">
            <a:extLst>
              <a:ext uri="{FF2B5EF4-FFF2-40B4-BE49-F238E27FC236}">
                <a16:creationId xmlns:a16="http://schemas.microsoft.com/office/drawing/2014/main" id="{E3231F59-CC01-C291-4583-73F66B8BAFA4}"/>
              </a:ext>
            </a:extLst>
          </p:cNvPr>
          <p:cNvSpPr txBox="1"/>
          <p:nvPr/>
        </p:nvSpPr>
        <p:spPr>
          <a:xfrm>
            <a:off x="968189" y="4883856"/>
            <a:ext cx="8641976" cy="1354217"/>
          </a:xfrm>
          <a:prstGeom prst="rect">
            <a:avLst/>
          </a:prstGeom>
          <a:noFill/>
        </p:spPr>
        <p:txBody>
          <a:bodyPr wrap="square" rtlCol="0">
            <a:spAutoFit/>
          </a:bodyPr>
          <a:lstStyle/>
          <a:p>
            <a:r>
              <a:rPr lang="en-US" b="1" dirty="0">
                <a:solidFill>
                  <a:srgbClr val="C00000"/>
                </a:solidFill>
              </a:rPr>
              <a:t>5. Top 10 Total Vehicles by Model:</a:t>
            </a:r>
          </a:p>
          <a:p>
            <a:pPr marL="742950" lvl="1" indent="-285750" algn="l">
              <a:buFont typeface="+mj-lt"/>
              <a:buAutoNum type="arabicPeriod"/>
            </a:pPr>
            <a:r>
              <a:rPr lang="en-US" sz="1600" b="0" i="0" dirty="0">
                <a:solidFill>
                  <a:schemeClr val="accent6">
                    <a:lumMod val="50000"/>
                  </a:schemeClr>
                </a:solidFill>
                <a:effectLst/>
              </a:rPr>
              <a:t>Visualization: Tree map</a:t>
            </a:r>
            <a:endParaRPr lang="en-US" sz="1600" dirty="0">
              <a:solidFill>
                <a:schemeClr val="accent6">
                  <a:lumMod val="50000"/>
                </a:schemeClr>
              </a:solidFill>
            </a:endParaRPr>
          </a:p>
          <a:p>
            <a:pPr marL="742950" lvl="1" indent="-285750" algn="l">
              <a:buFont typeface="+mj-lt"/>
              <a:buAutoNum type="arabicPeriod"/>
            </a:pPr>
            <a:r>
              <a:rPr lang="en-US" sz="1600" b="0" i="0" dirty="0">
                <a:solidFill>
                  <a:schemeClr val="accent6">
                    <a:lumMod val="50000"/>
                  </a:schemeClr>
                </a:solidFill>
                <a:effectLst/>
              </a:rPr>
              <a:t>Description: Highlight the top 10 electric vehicle models based on the total number of vehicles, offering insights into consumer preferences and popular models in the market.</a:t>
            </a:r>
          </a:p>
        </p:txBody>
      </p:sp>
    </p:spTree>
    <p:extLst>
      <p:ext uri="{BB962C8B-B14F-4D97-AF65-F5344CB8AC3E}">
        <p14:creationId xmlns:p14="http://schemas.microsoft.com/office/powerpoint/2010/main" val="312579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A16AA9-03AC-12F4-B58F-97AFF06576E3}"/>
              </a:ext>
            </a:extLst>
          </p:cNvPr>
          <p:cNvPicPr>
            <a:picLocks noChangeAspect="1"/>
          </p:cNvPicPr>
          <p:nvPr/>
        </p:nvPicPr>
        <p:blipFill>
          <a:blip r:embed="rId2"/>
          <a:stretch>
            <a:fillRect/>
          </a:stretch>
        </p:blipFill>
        <p:spPr>
          <a:xfrm>
            <a:off x="755898" y="1021238"/>
            <a:ext cx="8619755" cy="5836762"/>
          </a:xfrm>
          <a:prstGeom prst="rect">
            <a:avLst/>
          </a:prstGeom>
          <a:ln>
            <a:noFill/>
          </a:ln>
          <a:effectLst>
            <a:softEdge rad="112500"/>
          </a:effectLst>
        </p:spPr>
      </p:pic>
      <p:sp>
        <p:nvSpPr>
          <p:cNvPr id="2" name="TextBox 1">
            <a:extLst>
              <a:ext uri="{FF2B5EF4-FFF2-40B4-BE49-F238E27FC236}">
                <a16:creationId xmlns:a16="http://schemas.microsoft.com/office/drawing/2014/main" id="{E50DE2EE-75CD-EBCC-811D-3022BD6453B1}"/>
              </a:ext>
            </a:extLst>
          </p:cNvPr>
          <p:cNvSpPr txBox="1"/>
          <p:nvPr/>
        </p:nvSpPr>
        <p:spPr>
          <a:xfrm>
            <a:off x="155448" y="116541"/>
            <a:ext cx="9820656" cy="92333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4400" b="1" i="0" u="sng" strike="noStrike" cap="none" spc="0" normalizeH="0" baseline="0">
                <a:ln>
                  <a:noFill/>
                </a:ln>
                <a:solidFill>
                  <a:srgbClr val="90C226">
                    <a:lumMod val="50000"/>
                  </a:srgbClr>
                </a:solidFill>
                <a:effectLst>
                  <a:outerShdw blurRad="38100" dist="38100" dir="2700000" algn="tl">
                    <a:srgbClr val="000000">
                      <a:alpha val="43137"/>
                    </a:srgbClr>
                  </a:outerShdw>
                </a:effectLst>
                <a:uLnTx/>
                <a:uFillTx/>
                <a:latin typeface="Constantia" panose="02030602050306030303" pitchFamily="18" charset="0"/>
              </a:defRPr>
            </a:lvl1pPr>
          </a:lstStyle>
          <a:p>
            <a:r>
              <a:rPr lang="en-US" sz="5400" dirty="0"/>
              <a:t>PRACTICAL EXERCISE</a:t>
            </a:r>
            <a:endParaRPr lang="en-IN" sz="5400" dirty="0"/>
          </a:p>
        </p:txBody>
      </p:sp>
    </p:spTree>
    <p:extLst>
      <p:ext uri="{BB962C8B-B14F-4D97-AF65-F5344CB8AC3E}">
        <p14:creationId xmlns:p14="http://schemas.microsoft.com/office/powerpoint/2010/main" val="324093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854</TotalTime>
  <Words>1282</Words>
  <Application>Microsoft Office PowerPoint</Application>
  <PresentationFormat>Widescreen</PresentationFormat>
  <Paragraphs>162</Paragraphs>
  <Slides>30</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30</vt:i4>
      </vt:variant>
    </vt:vector>
  </HeadingPairs>
  <TitlesOfParts>
    <vt:vector size="46" baseType="lpstr">
      <vt:lpstr>Arial</vt:lpstr>
      <vt:lpstr>Bell MT</vt:lpstr>
      <vt:lpstr>Calibri</vt:lpstr>
      <vt:lpstr>Calisto MT</vt:lpstr>
      <vt:lpstr>Cambria</vt:lpstr>
      <vt:lpstr>Centaur</vt:lpstr>
      <vt:lpstr>Century</vt:lpstr>
      <vt:lpstr>Consolas</vt:lpstr>
      <vt:lpstr>Constantia</vt:lpstr>
      <vt:lpstr>Fjalla One</vt:lpstr>
      <vt:lpstr>Georgia</vt:lpstr>
      <vt:lpstr>Lucida Calligraphy</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Shravan Birajdar</dc:creator>
  <cp:lastModifiedBy>Shravan Birajdar</cp:lastModifiedBy>
  <cp:revision>80</cp:revision>
  <dcterms:created xsi:type="dcterms:W3CDTF">2024-03-26T04:09:42Z</dcterms:created>
  <dcterms:modified xsi:type="dcterms:W3CDTF">2024-03-27T05:39:32Z</dcterms:modified>
</cp:coreProperties>
</file>